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2"/>
  </p:notesMasterIdLst>
  <p:handoutMasterIdLst>
    <p:handoutMasterId r:id="rId13"/>
  </p:handoutMasterIdLst>
  <p:sldIdLst>
    <p:sldId id="303" r:id="rId2"/>
    <p:sldId id="310" r:id="rId3"/>
    <p:sldId id="321" r:id="rId4"/>
    <p:sldId id="332" r:id="rId5"/>
    <p:sldId id="322" r:id="rId6"/>
    <p:sldId id="328" r:id="rId7"/>
    <p:sldId id="334" r:id="rId8"/>
    <p:sldId id="335" r:id="rId9"/>
    <p:sldId id="319" r:id="rId10"/>
    <p:sldId id="333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A3AD"/>
    <a:srgbClr val="E7901D"/>
    <a:srgbClr val="F24CCE"/>
    <a:srgbClr val="53D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7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7C776-2AAF-4B38-A746-0ABD3038BF56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99264-9920-4BD1-A173-7277D377B3C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4408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CEBE3-7442-4D9F-896C-16B5E36FAE08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D14BA-8B40-425E-95A2-C49D6539A1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96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326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f83aa9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6f83aa9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404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746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618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0353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059311" y="877033"/>
            <a:ext cx="1732400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11548531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2" y="1454351"/>
            <a:ext cx="11796669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4902982" y="5704465"/>
            <a:ext cx="7307772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3904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029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17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3358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493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121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757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391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268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85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AFB2-3B13-4227-A8C6-0A419ADEF262}" type="datetimeFigureOut">
              <a:rPr lang="es-PE" smtClean="0"/>
              <a:t>29/04/2020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899D0-373F-45C7-9C4D-06781EAD77D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265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bolabc.com/juegos-de-figuras-geometricas/trazar-las-forma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oD7fn7tKM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8874105" y="4502305"/>
            <a:ext cx="2762373" cy="10425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200" b="1" dirty="0">
                <a:latin typeface="Century Gothic" panose="020B0502020202020204" pitchFamily="34" charset="0"/>
              </a:rPr>
              <a:t>Área: Matemática </a:t>
            </a:r>
          </a:p>
          <a:p>
            <a:pPr>
              <a:lnSpc>
                <a:spcPct val="150000"/>
              </a:lnSpc>
            </a:pPr>
            <a:r>
              <a:rPr lang="es-ES_tradnl" sz="2200" b="1" dirty="0">
                <a:latin typeface="Century Gothic" panose="020B0502020202020204" pitchFamily="34" charset="0"/>
              </a:rPr>
              <a:t>Inicial: 4 años </a:t>
            </a:r>
          </a:p>
        </p:txBody>
      </p:sp>
      <p:pic>
        <p:nvPicPr>
          <p:cNvPr id="13" name="Imagen 12" descr="G:\IMPRENTA\colegio 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53" y="45720"/>
            <a:ext cx="1261467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1587650" y="213360"/>
            <a:ext cx="92784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0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Institución Educativa Particular “Palas Atenea“</a:t>
            </a:r>
          </a:p>
          <a:p>
            <a:pPr algn="ctr"/>
            <a:r>
              <a:rPr lang="es-PE" sz="2800" b="1" i="1" dirty="0">
                <a:solidFill>
                  <a:srgbClr val="E7901D"/>
                </a:solidFill>
                <a:latin typeface="Goudy Old Style" panose="02020502050305020303" pitchFamily="18" charset="0"/>
              </a:rPr>
              <a:t>Calle Palas Atenea N° 124 – La Campiña - Chorrillos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0" y="1726890"/>
            <a:ext cx="985338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5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Tema: </a:t>
            </a:r>
          </a:p>
          <a:p>
            <a:pPr algn="ctr"/>
            <a:r>
              <a:rPr lang="es-ES" sz="75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Figura “Rectángulo”</a:t>
            </a:r>
            <a:endParaRPr lang="es-PE" sz="75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50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BEB8E87-4D50-429E-A466-E2FEA27E2315}"/>
              </a:ext>
            </a:extLst>
          </p:cNvPr>
          <p:cNvSpPr/>
          <p:nvPr/>
        </p:nvSpPr>
        <p:spPr>
          <a:xfrm>
            <a:off x="59068" y="863645"/>
            <a:ext cx="3878826" cy="8138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002060"/>
                </a:solidFill>
                <a:latin typeface="Gigi" panose="04040504060007020D02" pitchFamily="82" charset="0"/>
              </a:rPr>
              <a:t>Has click y enter en el botón “Supr”</a:t>
            </a:r>
            <a:endParaRPr lang="es-PE" sz="2800" b="1" dirty="0">
              <a:solidFill>
                <a:srgbClr val="002060"/>
              </a:solidFill>
              <a:latin typeface="Gigi" panose="04040504060007020D02" pitchFamily="82" charset="0"/>
            </a:endParaRPr>
          </a:p>
        </p:txBody>
      </p:sp>
      <p:pic>
        <p:nvPicPr>
          <p:cNvPr id="3" name="Imagen 2" descr="Cómo cambiar el color del cursor del ratón en Windows 10 sin programas">
            <a:extLst>
              <a:ext uri="{FF2B5EF4-FFF2-40B4-BE49-F238E27FC236}">
                <a16:creationId xmlns:a16="http://schemas.microsoft.com/office/drawing/2014/main" id="{4AC88C56-F067-44B0-9308-406CC9AFF17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7" r="33148"/>
          <a:stretch/>
        </p:blipFill>
        <p:spPr bwMode="auto">
          <a:xfrm rot="10055569">
            <a:off x="1365874" y="1847491"/>
            <a:ext cx="616921" cy="8301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D3576B2-01CA-457A-A2F5-A4B32035F094}"/>
              </a:ext>
            </a:extLst>
          </p:cNvPr>
          <p:cNvSpPr/>
          <p:nvPr/>
        </p:nvSpPr>
        <p:spPr>
          <a:xfrm>
            <a:off x="5458823" y="1040840"/>
            <a:ext cx="5043949" cy="65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solidFill>
                  <a:srgbClr val="002060"/>
                </a:solidFill>
                <a:latin typeface="Gigi" panose="04040504060007020D02" pitchFamily="82" charset="0"/>
              </a:rPr>
              <a:t>¡Felicitaciones!</a:t>
            </a:r>
            <a:endParaRPr lang="es-PE" sz="5400" b="1" dirty="0">
              <a:solidFill>
                <a:srgbClr val="002060"/>
              </a:solidFill>
              <a:latin typeface="Gigi" panose="04040504060007020D02" pitchFamily="82" charset="0"/>
            </a:endParaRPr>
          </a:p>
        </p:txBody>
      </p:sp>
      <p:pic>
        <p:nvPicPr>
          <p:cNvPr id="5" name="Imagen 4" descr="Inteligente mujer profesora sonriendo con palo de puntero ...">
            <a:extLst>
              <a:ext uri="{FF2B5EF4-FFF2-40B4-BE49-F238E27FC236}">
                <a16:creationId xmlns:a16="http://schemas.microsoft.com/office/drawing/2014/main" id="{21510888-1647-4CE0-A663-508FEE525D5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8" y="1906677"/>
            <a:ext cx="2741602" cy="26448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D246B8FE-48F3-45FD-8EF6-5CA020A9F88A}"/>
              </a:ext>
            </a:extLst>
          </p:cNvPr>
          <p:cNvSpPr/>
          <p:nvPr/>
        </p:nvSpPr>
        <p:spPr>
          <a:xfrm>
            <a:off x="6459795" y="3110347"/>
            <a:ext cx="2523980" cy="1645440"/>
          </a:xfrm>
          <a:prstGeom prst="wedgeRoundRectCallout">
            <a:avLst>
              <a:gd name="adj1" fmla="val 82337"/>
              <a:gd name="adj2" fmla="val -95854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002060"/>
                </a:solidFill>
                <a:latin typeface="Brush Script MT" panose="03060802040406070304" pitchFamily="66" charset="0"/>
              </a:rPr>
              <a:t>Descubre lo que has ganado por tu excelente trabajo.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BFD536E-B3FA-49E6-AAB4-F57AEBCC176F}"/>
              </a:ext>
            </a:extLst>
          </p:cNvPr>
          <p:cNvSpPr/>
          <p:nvPr/>
        </p:nvSpPr>
        <p:spPr>
          <a:xfrm>
            <a:off x="0" y="6202118"/>
            <a:ext cx="12192000" cy="65588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3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</a:rPr>
              <a:t>Para descubrir lo que has ganado debes salir de la diapositiva modo “Presentación”. </a:t>
            </a:r>
          </a:p>
        </p:txBody>
      </p:sp>
      <p:pic>
        <p:nvPicPr>
          <p:cNvPr id="2050" name="Picture 2" descr="Los nombres de Los osos amorosos (con imágenes) | Dibujos de osos ...">
            <a:extLst>
              <a:ext uri="{FF2B5EF4-FFF2-40B4-BE49-F238E27FC236}">
                <a16:creationId xmlns:a16="http://schemas.microsoft.com/office/drawing/2014/main" id="{70D4DF6F-3271-4C2A-835D-CAC7E52A0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31" y="2999049"/>
            <a:ext cx="2025745" cy="247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7AE986A-AD92-4F96-A2DD-60C4DDA14CDE}"/>
              </a:ext>
            </a:extLst>
          </p:cNvPr>
          <p:cNvSpPr/>
          <p:nvPr/>
        </p:nvSpPr>
        <p:spPr>
          <a:xfrm>
            <a:off x="1465152" y="2838470"/>
            <a:ext cx="2523980" cy="2797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0994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415600" y="521800"/>
            <a:ext cx="11360800" cy="8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-PE" b="1" dirty="0">
                <a:solidFill>
                  <a:srgbClr val="FFC000"/>
                </a:solidFill>
              </a:rPr>
              <a:t>Estimados Padres de Familia</a:t>
            </a:r>
            <a:r>
              <a:rPr lang="es" b="1" dirty="0">
                <a:solidFill>
                  <a:srgbClr val="FFC000"/>
                </a:solidFill>
              </a:rPr>
              <a:t>: </a:t>
            </a:r>
            <a:endParaRPr b="1" dirty="0">
              <a:solidFill>
                <a:srgbClr val="FFC000"/>
              </a:solidFill>
            </a:endParaRPr>
          </a:p>
        </p:txBody>
      </p:sp>
      <p:pic>
        <p:nvPicPr>
          <p:cNvPr id="4" name="Imagen 3" descr="G:\IMPRENTA\colegio 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393" y="238160"/>
            <a:ext cx="1261467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Google Shape;100;p14">
            <a:extLst>
              <a:ext uri="{FF2B5EF4-FFF2-40B4-BE49-F238E27FC236}">
                <a16:creationId xmlns:a16="http://schemas.microsoft.com/office/drawing/2014/main" id="{E9DEC69C-DD6D-427F-83B5-2C27C9068F7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1640240"/>
            <a:ext cx="12192000" cy="52030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Este será nuestro medio de aprendizaje por estas dos semanas.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Lee con atención cada  diapositiva y sigue las indicaciones que te voy dando.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Si tienes alguna duda escríbeme al </a:t>
            </a:r>
            <a:r>
              <a:rPr lang="es-PE" sz="2700" dirty="0" err="1">
                <a:solidFill>
                  <a:schemeClr val="accent2">
                    <a:lumMod val="50000"/>
                  </a:schemeClr>
                </a:solidFill>
              </a:rPr>
              <a:t>Sienet</a:t>
            </a: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 en el horario de 9:00 a.m. A 1:00 p.m.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No imprimas las diapositivas, solo debes imprimir las fichas de trabajo. De esta manera las desarrollas, le tomas una foto y lo envías a tu docente para la revisión respectiva y recuerda solo debes hacer lo que se indica en la ficha. 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Las fichas de trabajo serán pegadas en el cuaderno de área </a:t>
            </a:r>
            <a:r>
              <a:rPr lang="es-PE" sz="2700" dirty="0" err="1">
                <a:solidFill>
                  <a:schemeClr val="accent2">
                    <a:lumMod val="50000"/>
                  </a:schemeClr>
                </a:solidFill>
              </a:rPr>
              <a:t>po</a:t>
            </a: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 lo tanto deben ser entregadas en primer día de retorno a clases en un sobre.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Ten en cuenta las fechas de entrega de las fichas de trabajo, que es la manera de ir asumiendo responsabilidades. </a:t>
            </a:r>
          </a:p>
          <a:p>
            <a:pPr marL="380990" indent="-380990" algn="just">
              <a:buFont typeface="Arial" panose="020B0604020202020204" pitchFamily="34" charset="0"/>
              <a:buChar char="•"/>
            </a:pP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Para que puedan ver los videos se ha colocado la página web, solo tienen que presionar al mismo tiempo la tecla </a:t>
            </a:r>
            <a:r>
              <a:rPr lang="es-PE" sz="2700" dirty="0" err="1">
                <a:solidFill>
                  <a:schemeClr val="accent2">
                    <a:lumMod val="50000"/>
                  </a:schemeClr>
                </a:solidFill>
              </a:rPr>
              <a:t>Ctrl+click</a:t>
            </a:r>
            <a:r>
              <a:rPr lang="es-PE" sz="2700" dirty="0">
                <a:solidFill>
                  <a:schemeClr val="accent2">
                    <a:lumMod val="50000"/>
                  </a:schemeClr>
                </a:solidFill>
              </a:rPr>
              <a:t> en el botón izquierdo del mouse.</a:t>
            </a:r>
          </a:p>
        </p:txBody>
      </p:sp>
    </p:spTree>
    <p:extLst>
      <p:ext uri="{BB962C8B-B14F-4D97-AF65-F5344CB8AC3E}">
        <p14:creationId xmlns:p14="http://schemas.microsoft.com/office/powerpoint/2010/main" val="3320407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dreamstime | Bordes y marcos, Pancartas, Tarjetas">
            <a:extLst>
              <a:ext uri="{FF2B5EF4-FFF2-40B4-BE49-F238E27FC236}">
                <a16:creationId xmlns:a16="http://schemas.microsoft.com/office/drawing/2014/main" id="{A6FED72A-629C-42FC-9575-B36C9A00B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99;p14">
            <a:extLst>
              <a:ext uri="{FF2B5EF4-FFF2-40B4-BE49-F238E27FC236}">
                <a16:creationId xmlns:a16="http://schemas.microsoft.com/office/drawing/2014/main" id="{0C59772B-B90D-45A2-A90B-7F797A303E29}"/>
              </a:ext>
            </a:extLst>
          </p:cNvPr>
          <p:cNvSpPr txBox="1">
            <a:spLocks/>
          </p:cNvSpPr>
          <p:nvPr/>
        </p:nvSpPr>
        <p:spPr>
          <a:xfrm>
            <a:off x="2056521" y="1242916"/>
            <a:ext cx="2412241" cy="6613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s-ES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1.INICIO:</a:t>
            </a:r>
          </a:p>
        </p:txBody>
      </p:sp>
      <p:sp>
        <p:nvSpPr>
          <p:cNvPr id="17" name="Google Shape;99;p14">
            <a:extLst>
              <a:ext uri="{FF2B5EF4-FFF2-40B4-BE49-F238E27FC236}">
                <a16:creationId xmlns:a16="http://schemas.microsoft.com/office/drawing/2014/main" id="{73D2DA1A-BEEE-4376-9C10-90F919AA84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56521" y="482674"/>
            <a:ext cx="6917579" cy="8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-ES" sz="3400" b="1" i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PROCESOS DE APRENDIZAJE</a:t>
            </a:r>
            <a:r>
              <a:rPr lang="es-ES" sz="3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  <a:endParaRPr sz="3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8DD37D8B-C48D-4C92-BBD9-D06585D5FF96}"/>
              </a:ext>
            </a:extLst>
          </p:cNvPr>
          <p:cNvSpPr/>
          <p:nvPr/>
        </p:nvSpPr>
        <p:spPr>
          <a:xfrm>
            <a:off x="2056521" y="4987768"/>
            <a:ext cx="1658196" cy="1576875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rgbClr val="0070C0"/>
                </a:solidFill>
              </a:rPr>
              <a:t>Has click en el enlace y diviértete jugando</a:t>
            </a: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F505CABB-CDEC-48F7-80F7-FA02760EE184}"/>
              </a:ext>
            </a:extLst>
          </p:cNvPr>
          <p:cNvSpPr/>
          <p:nvPr/>
        </p:nvSpPr>
        <p:spPr>
          <a:xfrm>
            <a:off x="3861258" y="5554358"/>
            <a:ext cx="692905" cy="443694"/>
          </a:xfrm>
          <a:prstGeom prst="rightArrow">
            <a:avLst/>
          </a:prstGeom>
          <a:solidFill>
            <a:srgbClr val="F24CCE"/>
          </a:solidFill>
          <a:ln>
            <a:solidFill>
              <a:srgbClr val="F24C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dirty="0">
              <a:solidFill>
                <a:srgbClr val="0070C0"/>
              </a:solidFill>
            </a:endParaRP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E61B0FD-CA74-4E85-B43F-BF8F8CD9AA00}"/>
              </a:ext>
            </a:extLst>
          </p:cNvPr>
          <p:cNvSpPr/>
          <p:nvPr/>
        </p:nvSpPr>
        <p:spPr>
          <a:xfrm>
            <a:off x="4814271" y="5478924"/>
            <a:ext cx="5094700" cy="5945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hlinkClick r:id="rId3"/>
              </a:rPr>
              <a:t>https://arbolabc.com/juegos-de-figuras-geometricas/trazar-las-formas</a:t>
            </a:r>
            <a:endParaRPr lang="es-PE" dirty="0"/>
          </a:p>
        </p:txBody>
      </p:sp>
      <p:sp>
        <p:nvSpPr>
          <p:cNvPr id="11" name="Google Shape;99;p14">
            <a:extLst>
              <a:ext uri="{FF2B5EF4-FFF2-40B4-BE49-F238E27FC236}">
                <a16:creationId xmlns:a16="http://schemas.microsoft.com/office/drawing/2014/main" id="{4605A28D-DFFD-4814-9778-CF3E6F1D552C}"/>
              </a:ext>
            </a:extLst>
          </p:cNvPr>
          <p:cNvSpPr txBox="1">
            <a:spLocks/>
          </p:cNvSpPr>
          <p:nvPr/>
        </p:nvSpPr>
        <p:spPr>
          <a:xfrm>
            <a:off x="5017232" y="1592373"/>
            <a:ext cx="3408398" cy="104639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Juego: “Trazando las figuras”</a:t>
            </a:r>
          </a:p>
        </p:txBody>
      </p:sp>
      <p:pic>
        <p:nvPicPr>
          <p:cNvPr id="12" name="Imagen 11" descr="LA IMPORTANCIA DE LAS FIGURAS GEOMETRICAS: 2015">
            <a:extLst>
              <a:ext uri="{FF2B5EF4-FFF2-40B4-BE49-F238E27FC236}">
                <a16:creationId xmlns:a16="http://schemas.microsoft.com/office/drawing/2014/main" id="{FF1BFCDD-9003-4DA4-AA1A-C35A6D3CA962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t="4348" b="7391"/>
          <a:stretch/>
        </p:blipFill>
        <p:spPr bwMode="auto">
          <a:xfrm>
            <a:off x="5172167" y="2638765"/>
            <a:ext cx="3098528" cy="24911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1084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reamstime | Bordes y marcos, Pancartas, Tarjetas">
            <a:extLst>
              <a:ext uri="{FF2B5EF4-FFF2-40B4-BE49-F238E27FC236}">
                <a16:creationId xmlns:a16="http://schemas.microsoft.com/office/drawing/2014/main" id="{1223EF5C-2CE7-47E3-B493-66FAAF463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225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CB8ADE8-9F1E-41D6-9E62-52A7B2E6A2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96671"/>
            <a:ext cx="2423499" cy="24210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08DA16BA-209A-46CE-A5A9-9F7D4247A328}"/>
              </a:ext>
            </a:extLst>
          </p:cNvPr>
          <p:cNvSpPr txBox="1">
            <a:spLocks/>
          </p:cNvSpPr>
          <p:nvPr/>
        </p:nvSpPr>
        <p:spPr>
          <a:xfrm>
            <a:off x="7985240" y="3714284"/>
            <a:ext cx="1839064" cy="12370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pPr algn="ctr"/>
            <a:r>
              <a:rPr lang="es-ES" sz="24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Responde en forma oral</a:t>
            </a:r>
          </a:p>
        </p:txBody>
      </p:sp>
      <p:sp>
        <p:nvSpPr>
          <p:cNvPr id="5" name="Bocadillo nube: nube 4">
            <a:extLst>
              <a:ext uri="{FF2B5EF4-FFF2-40B4-BE49-F238E27FC236}">
                <a16:creationId xmlns:a16="http://schemas.microsoft.com/office/drawing/2014/main" id="{903EA28A-DD01-4BC9-8817-7D3D8D2814D3}"/>
              </a:ext>
            </a:extLst>
          </p:cNvPr>
          <p:cNvSpPr/>
          <p:nvPr/>
        </p:nvSpPr>
        <p:spPr>
          <a:xfrm>
            <a:off x="2057386" y="441981"/>
            <a:ext cx="4535143" cy="2035747"/>
          </a:xfrm>
          <a:prstGeom prst="cloudCallout">
            <a:avLst>
              <a:gd name="adj1" fmla="val 46278"/>
              <a:gd name="adj2" fmla="val 82085"/>
            </a:avLst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600" dirty="0"/>
              <a:t>¿Qué figuras has observado durante el juego?</a:t>
            </a:r>
          </a:p>
        </p:txBody>
      </p:sp>
    </p:spTree>
    <p:extLst>
      <p:ext uri="{BB962C8B-B14F-4D97-AF65-F5344CB8AC3E}">
        <p14:creationId xmlns:p14="http://schemas.microsoft.com/office/powerpoint/2010/main" val="3397775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D8E0364-4B3D-4546-BC93-930C6D5A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14" name="Picture 4" descr="dreamstime | Bordes y marcos, Pancartas, Tarjetas">
            <a:extLst>
              <a:ext uri="{FF2B5EF4-FFF2-40B4-BE49-F238E27FC236}">
                <a16:creationId xmlns:a16="http://schemas.microsoft.com/office/drawing/2014/main" id="{6E8FE1EF-325F-4F3B-8BA5-4A1D79D97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99;p14">
            <a:extLst>
              <a:ext uri="{FF2B5EF4-FFF2-40B4-BE49-F238E27FC236}">
                <a16:creationId xmlns:a16="http://schemas.microsoft.com/office/drawing/2014/main" id="{D6D56A4A-9EC3-43AC-B69F-2F0157EC393A}"/>
              </a:ext>
            </a:extLst>
          </p:cNvPr>
          <p:cNvSpPr txBox="1">
            <a:spLocks/>
          </p:cNvSpPr>
          <p:nvPr/>
        </p:nvSpPr>
        <p:spPr>
          <a:xfrm>
            <a:off x="1922008" y="500701"/>
            <a:ext cx="3284174" cy="5801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s-ES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2.DESARROLLO: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2046B032-6B13-48EA-A9A8-FC4576FC98ED}"/>
              </a:ext>
            </a:extLst>
          </p:cNvPr>
          <p:cNvSpPr/>
          <p:nvPr/>
        </p:nvSpPr>
        <p:spPr>
          <a:xfrm>
            <a:off x="3889951" y="5934927"/>
            <a:ext cx="5209803" cy="5945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hlinkClick r:id="rId3"/>
              </a:rPr>
              <a:t>https://www.youtube.com/watch?v=-oD7fn7tKMg</a:t>
            </a:r>
            <a:endParaRPr lang="es-PE" dirty="0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9F3C3C79-AD79-4E7A-905C-D6D739D68103}"/>
              </a:ext>
            </a:extLst>
          </p:cNvPr>
          <p:cNvSpPr/>
          <p:nvPr/>
        </p:nvSpPr>
        <p:spPr>
          <a:xfrm rot="5400000">
            <a:off x="5676139" y="4750970"/>
            <a:ext cx="1154354" cy="943897"/>
          </a:xfrm>
          <a:prstGeom prst="rightArrow">
            <a:avLst>
              <a:gd name="adj1" fmla="val 50000"/>
              <a:gd name="adj2" fmla="val 48679"/>
            </a:avLst>
          </a:prstGeom>
          <a:solidFill>
            <a:srgbClr val="F24CCE"/>
          </a:solidFill>
          <a:ln>
            <a:solidFill>
              <a:srgbClr val="F24C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dirty="0">
              <a:solidFill>
                <a:srgbClr val="0070C0"/>
              </a:solidFill>
            </a:endParaRP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76FE9A67-3C6C-4AA2-91C2-8BFE7280B867}"/>
              </a:ext>
            </a:extLst>
          </p:cNvPr>
          <p:cNvSpPr/>
          <p:nvPr/>
        </p:nvSpPr>
        <p:spPr>
          <a:xfrm>
            <a:off x="3736221" y="3854500"/>
            <a:ext cx="5034190" cy="59456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rgbClr val="0070C0"/>
                </a:solidFill>
              </a:rPr>
              <a:t>Has click en el enlace y escucha el video. </a:t>
            </a:r>
          </a:p>
        </p:txBody>
      </p:sp>
      <p:sp>
        <p:nvSpPr>
          <p:cNvPr id="11" name="Google Shape;99;p14">
            <a:extLst>
              <a:ext uri="{FF2B5EF4-FFF2-40B4-BE49-F238E27FC236}">
                <a16:creationId xmlns:a16="http://schemas.microsoft.com/office/drawing/2014/main" id="{5D62A7F3-60EE-46F9-B01C-124B35BE9423}"/>
              </a:ext>
            </a:extLst>
          </p:cNvPr>
          <p:cNvSpPr txBox="1">
            <a:spLocks/>
          </p:cNvSpPr>
          <p:nvPr/>
        </p:nvSpPr>
        <p:spPr>
          <a:xfrm>
            <a:off x="4306529" y="1107470"/>
            <a:ext cx="3123383" cy="59456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“El Rectángulo”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5417FBE-F64E-4DAA-B8AA-FF371148FDA0}"/>
              </a:ext>
            </a:extLst>
          </p:cNvPr>
          <p:cNvSpPr/>
          <p:nvPr/>
        </p:nvSpPr>
        <p:spPr>
          <a:xfrm>
            <a:off x="8893277" y="1675418"/>
            <a:ext cx="206478" cy="2179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3" name="Imagen 12" descr="110 mejores opciones de FIGURA : EL RECTÁNGULO en 2020 | Figuras ...">
            <a:extLst>
              <a:ext uri="{FF2B5EF4-FFF2-40B4-BE49-F238E27FC236}">
                <a16:creationId xmlns:a16="http://schemas.microsoft.com/office/drawing/2014/main" id="{DAF0EA55-E072-4C89-85D9-C97982736C01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3" t="35421" r="9689" b="27059"/>
          <a:stretch/>
        </p:blipFill>
        <p:spPr bwMode="auto">
          <a:xfrm>
            <a:off x="4306529" y="1795975"/>
            <a:ext cx="3267177" cy="1836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6027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reamstime | Bordes y marcos, Pancartas, Tarjetas">
            <a:extLst>
              <a:ext uri="{FF2B5EF4-FFF2-40B4-BE49-F238E27FC236}">
                <a16:creationId xmlns:a16="http://schemas.microsoft.com/office/drawing/2014/main" id="{5905B646-4ACD-4E76-B571-96FC095A3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E062A2E-904E-4959-A1D7-B27B77863E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92097"/>
            <a:ext cx="2423499" cy="24210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CDCBCC8-E7D5-4044-ADE2-22D8A3A201E1}"/>
              </a:ext>
            </a:extLst>
          </p:cNvPr>
          <p:cNvSpPr txBox="1">
            <a:spLocks/>
          </p:cNvSpPr>
          <p:nvPr/>
        </p:nvSpPr>
        <p:spPr>
          <a:xfrm>
            <a:off x="7837754" y="3714284"/>
            <a:ext cx="1839064" cy="123702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pPr algn="ctr"/>
            <a:r>
              <a:rPr lang="es-ES" sz="2400" b="1" i="1" dirty="0">
                <a:solidFill>
                  <a:srgbClr val="FFFF00"/>
                </a:solidFill>
                <a:latin typeface="Comic Sans MS" panose="030F0702030302020204" pitchFamily="66" charset="0"/>
              </a:rPr>
              <a:t>Responde en forma oral</a:t>
            </a:r>
          </a:p>
        </p:txBody>
      </p:sp>
      <p:sp>
        <p:nvSpPr>
          <p:cNvPr id="5" name="Bocadillo nube: nube 4">
            <a:extLst>
              <a:ext uri="{FF2B5EF4-FFF2-40B4-BE49-F238E27FC236}">
                <a16:creationId xmlns:a16="http://schemas.microsoft.com/office/drawing/2014/main" id="{0A4A1B5F-0F3A-4AF2-A841-4B4202F28097}"/>
              </a:ext>
            </a:extLst>
          </p:cNvPr>
          <p:cNvSpPr/>
          <p:nvPr/>
        </p:nvSpPr>
        <p:spPr>
          <a:xfrm>
            <a:off x="2042636" y="503752"/>
            <a:ext cx="4933351" cy="2084593"/>
          </a:xfrm>
          <a:prstGeom prst="cloudCallout">
            <a:avLst>
              <a:gd name="adj1" fmla="val 39917"/>
              <a:gd name="adj2" fmla="val 85465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¿Podrías armar la figura del rectángulo con tus colores?</a:t>
            </a:r>
          </a:p>
        </p:txBody>
      </p:sp>
    </p:spTree>
    <p:extLst>
      <p:ext uri="{BB962C8B-B14F-4D97-AF65-F5344CB8AC3E}">
        <p14:creationId xmlns:p14="http://schemas.microsoft.com/office/powerpoint/2010/main" val="3353591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reamstime | Bordes y marcos, Pancartas, Tarjetas">
            <a:extLst>
              <a:ext uri="{FF2B5EF4-FFF2-40B4-BE49-F238E27FC236}">
                <a16:creationId xmlns:a16="http://schemas.microsoft.com/office/drawing/2014/main" id="{91FF9309-6EEC-4E94-B3E7-C22A5D8DF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855DE14-11C7-46AF-8336-A094E5866A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879" y="2218479"/>
            <a:ext cx="2423499" cy="24210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54A3EC8-3F58-4C30-B7D6-26A531CC1FC5}"/>
              </a:ext>
            </a:extLst>
          </p:cNvPr>
          <p:cNvSpPr/>
          <p:nvPr/>
        </p:nvSpPr>
        <p:spPr>
          <a:xfrm>
            <a:off x="3052917" y="1218108"/>
            <a:ext cx="5362561" cy="655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rgbClr val="002060"/>
                </a:solidFill>
                <a:latin typeface="Gigi" panose="04040504060007020D02" pitchFamily="82" charset="0"/>
              </a:rPr>
              <a:t>“Seguimos jugando” </a:t>
            </a:r>
            <a:endParaRPr lang="es-PE" sz="4800" b="1" dirty="0">
              <a:solidFill>
                <a:srgbClr val="002060"/>
              </a:solidFill>
              <a:latin typeface="Gigi" panose="04040504060007020D02" pitchFamily="82" charset="0"/>
            </a:endParaRPr>
          </a:p>
        </p:txBody>
      </p:sp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72DBCA07-6B21-4109-849B-859CD3B8F14D}"/>
              </a:ext>
            </a:extLst>
          </p:cNvPr>
          <p:cNvSpPr/>
          <p:nvPr/>
        </p:nvSpPr>
        <p:spPr>
          <a:xfrm>
            <a:off x="2268622" y="4010787"/>
            <a:ext cx="4213619" cy="1629105"/>
          </a:xfrm>
          <a:prstGeom prst="wedgeRoundRectCallout">
            <a:avLst>
              <a:gd name="adj1" fmla="val 82871"/>
              <a:gd name="adj2" fmla="val -134935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002060"/>
                </a:solidFill>
              </a:rPr>
              <a:t>En la siguiente diapositiva debes:</a:t>
            </a:r>
            <a:endParaRPr lang="es-PE" sz="20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PE" sz="2000" dirty="0">
                <a:solidFill>
                  <a:srgbClr val="002060"/>
                </a:solidFill>
              </a:rPr>
              <a:t>Salir de modo presentación.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PE" sz="2000" dirty="0">
                <a:solidFill>
                  <a:srgbClr val="002060"/>
                </a:solidFill>
              </a:rPr>
              <a:t>Traslada con el mouse: Las figuras que tengan forma rectangular.</a:t>
            </a:r>
            <a:endParaRPr lang="es-E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00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CBD5801D-C14D-4874-A6C7-E798761212A2}"/>
              </a:ext>
            </a:extLst>
          </p:cNvPr>
          <p:cNvGrpSpPr/>
          <p:nvPr/>
        </p:nvGrpSpPr>
        <p:grpSpPr>
          <a:xfrm rot="5400000">
            <a:off x="6371274" y="-353991"/>
            <a:ext cx="3672409" cy="5678133"/>
            <a:chOff x="0" y="371149"/>
            <a:chExt cx="12795768" cy="4292871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76FF448F-3797-46DE-AD6A-1EDD05AEBBBA}"/>
                </a:ext>
              </a:extLst>
            </p:cNvPr>
            <p:cNvSpPr/>
            <p:nvPr/>
          </p:nvSpPr>
          <p:spPr>
            <a:xfrm>
              <a:off x="0" y="371149"/>
              <a:ext cx="12795768" cy="429287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2E92455C-90BC-484D-A274-CE2B737214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08709" y="452317"/>
              <a:ext cx="20740" cy="4211703"/>
            </a:xfrm>
            <a:prstGeom prst="line">
              <a:avLst/>
            </a:prstGeom>
            <a:ln w="571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6109345C-FD41-4DF2-A3DA-7670A944049B}"/>
              </a:ext>
            </a:extLst>
          </p:cNvPr>
          <p:cNvCxnSpPr>
            <a:cxnSpLocks/>
            <a:stCxn id="7" idx="1"/>
            <a:endCxn id="7" idx="3"/>
          </p:cNvCxnSpPr>
          <p:nvPr/>
        </p:nvCxnSpPr>
        <p:spPr>
          <a:xfrm>
            <a:off x="8207480" y="648871"/>
            <a:ext cx="0" cy="3672410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0E37BDF-A37E-4DA9-8105-F6DA9BDEF6C3}"/>
              </a:ext>
            </a:extLst>
          </p:cNvPr>
          <p:cNvSpPr/>
          <p:nvPr/>
        </p:nvSpPr>
        <p:spPr>
          <a:xfrm>
            <a:off x="4763729" y="68890"/>
            <a:ext cx="604684" cy="2580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B7FC2C2-B97C-4F47-83FE-EDAAB85997B0}"/>
              </a:ext>
            </a:extLst>
          </p:cNvPr>
          <p:cNvSpPr/>
          <p:nvPr/>
        </p:nvSpPr>
        <p:spPr>
          <a:xfrm>
            <a:off x="1" y="4775635"/>
            <a:ext cx="12192000" cy="2082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4" name="Imagen 13" descr="110 mejores opciones de FIGURA : EL RECTÁNGULO en 2020 | Figuras ...">
            <a:extLst>
              <a:ext uri="{FF2B5EF4-FFF2-40B4-BE49-F238E27FC236}">
                <a16:creationId xmlns:a16="http://schemas.microsoft.com/office/drawing/2014/main" id="{70BE8379-D7EE-4DF5-B61A-FA06F9AED57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3" t="35421" r="9689" b="27059"/>
          <a:stretch/>
        </p:blipFill>
        <p:spPr bwMode="auto">
          <a:xfrm>
            <a:off x="728029" y="1706554"/>
            <a:ext cx="3346077" cy="17224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 descr="110 mejores opciones de FIGURA : EL RECTÁNGULO en 2020 | Figuras ...">
            <a:extLst>
              <a:ext uri="{FF2B5EF4-FFF2-40B4-BE49-F238E27FC236}">
                <a16:creationId xmlns:a16="http://schemas.microsoft.com/office/drawing/2014/main" id="{6687F558-FD89-4251-8823-F1B5D4AF5CF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" t="7740" r="2987" b="81371"/>
          <a:stretch/>
        </p:blipFill>
        <p:spPr bwMode="auto">
          <a:xfrm>
            <a:off x="436614" y="1016056"/>
            <a:ext cx="3928908" cy="6042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n 15" descr="Figuras Geométricas en imágenes | Objetos con figuras geometricas ...">
            <a:extLst>
              <a:ext uri="{FF2B5EF4-FFF2-40B4-BE49-F238E27FC236}">
                <a16:creationId xmlns:a16="http://schemas.microsoft.com/office/drawing/2014/main" id="{1F7C6DFD-DDB4-4DCD-9BD2-CCDC6956DF5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66557" r="73013" b="8513"/>
          <a:stretch/>
        </p:blipFill>
        <p:spPr bwMode="auto">
          <a:xfrm>
            <a:off x="266694" y="5118243"/>
            <a:ext cx="2130353" cy="13567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n 16" descr="Figuras Geométricas en imágenes | Objetos con figuras geometricas ...">
            <a:extLst>
              <a:ext uri="{FF2B5EF4-FFF2-40B4-BE49-F238E27FC236}">
                <a16:creationId xmlns:a16="http://schemas.microsoft.com/office/drawing/2014/main" id="{CC034402-471E-43D6-A056-397DE8C55BD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" t="36452" r="73013" b="42381"/>
          <a:stretch/>
        </p:blipFill>
        <p:spPr bwMode="auto">
          <a:xfrm>
            <a:off x="7308515" y="5154820"/>
            <a:ext cx="2130353" cy="13567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n 17" descr="Figuras Geométricas en imágenes | Objetos con figuras geometricas ...">
            <a:extLst>
              <a:ext uri="{FF2B5EF4-FFF2-40B4-BE49-F238E27FC236}">
                <a16:creationId xmlns:a16="http://schemas.microsoft.com/office/drawing/2014/main" id="{A8A6ADE8-E758-4299-8D57-4F37AAC2C2B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4" t="68673" r="50435" b="8749"/>
          <a:stretch/>
        </p:blipFill>
        <p:spPr bwMode="auto">
          <a:xfrm>
            <a:off x="2800613" y="5143686"/>
            <a:ext cx="2130353" cy="13462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n 18" descr="Figuras Geométricas en imágenes | Objetos con figuras geometricas ...">
            <a:extLst>
              <a:ext uri="{FF2B5EF4-FFF2-40B4-BE49-F238E27FC236}">
                <a16:creationId xmlns:a16="http://schemas.microsoft.com/office/drawing/2014/main" id="{A996A398-A5B2-4039-BC08-DAC7019C5D8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47" t="66792" r="26799" b="9219"/>
          <a:stretch/>
        </p:blipFill>
        <p:spPr bwMode="auto">
          <a:xfrm>
            <a:off x="9836625" y="5245717"/>
            <a:ext cx="1979792" cy="1101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n 19" descr="Las 15 mejores imágenes de Figuras geometricas | Figuras ...">
            <a:extLst>
              <a:ext uri="{FF2B5EF4-FFF2-40B4-BE49-F238E27FC236}">
                <a16:creationId xmlns:a16="http://schemas.microsoft.com/office/drawing/2014/main" id="{39B026F9-8091-4B00-8D81-1C2118EFC214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6" t="8589" r="6356" b="27608"/>
          <a:stretch/>
        </p:blipFill>
        <p:spPr bwMode="auto">
          <a:xfrm>
            <a:off x="5467052" y="5118243"/>
            <a:ext cx="1257895" cy="12932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7673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reamstime | Bordes y marcos, Pancartas, Tarjetas">
            <a:extLst>
              <a:ext uri="{FF2B5EF4-FFF2-40B4-BE49-F238E27FC236}">
                <a16:creationId xmlns:a16="http://schemas.microsoft.com/office/drawing/2014/main" id="{28353BA2-F213-463D-A350-6FC2AF128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9;p14">
            <a:extLst>
              <a:ext uri="{FF2B5EF4-FFF2-40B4-BE49-F238E27FC236}">
                <a16:creationId xmlns:a16="http://schemas.microsoft.com/office/drawing/2014/main" id="{8768DDBD-9061-4FB8-BCDF-F81FDB3CAEAC}"/>
              </a:ext>
            </a:extLst>
          </p:cNvPr>
          <p:cNvSpPr txBox="1">
            <a:spLocks/>
          </p:cNvSpPr>
          <p:nvPr/>
        </p:nvSpPr>
        <p:spPr>
          <a:xfrm>
            <a:off x="2071269" y="710233"/>
            <a:ext cx="4024731" cy="8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s-ES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3.CIERRE: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62944683-40C0-4592-B5CA-84CADE4E68A6}"/>
              </a:ext>
            </a:extLst>
          </p:cNvPr>
          <p:cNvSpPr/>
          <p:nvPr/>
        </p:nvSpPr>
        <p:spPr>
          <a:xfrm>
            <a:off x="2170181" y="4566873"/>
            <a:ext cx="2289337" cy="698728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>
                <a:solidFill>
                  <a:srgbClr val="0070C0"/>
                </a:solidFill>
              </a:rPr>
              <a:t>Descarga la ficha </a:t>
            </a:r>
          </a:p>
          <a:p>
            <a:pPr algn="ctr"/>
            <a:r>
              <a:rPr lang="es-PE" dirty="0">
                <a:solidFill>
                  <a:srgbClr val="0070C0"/>
                </a:solidFill>
              </a:rPr>
              <a:t>de aplicación. </a:t>
            </a: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44814B74-FCA1-4B4E-B4D1-8CF6514FE2AC}"/>
              </a:ext>
            </a:extLst>
          </p:cNvPr>
          <p:cNvSpPr/>
          <p:nvPr/>
        </p:nvSpPr>
        <p:spPr>
          <a:xfrm>
            <a:off x="4621549" y="4712423"/>
            <a:ext cx="754526" cy="492023"/>
          </a:xfrm>
          <a:prstGeom prst="rightArrow">
            <a:avLst/>
          </a:prstGeom>
          <a:solidFill>
            <a:srgbClr val="F24CCE"/>
          </a:solidFill>
          <a:ln>
            <a:solidFill>
              <a:srgbClr val="F24C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dirty="0">
              <a:solidFill>
                <a:srgbClr val="0070C0"/>
              </a:solidFill>
            </a:endParaRPr>
          </a:p>
        </p:txBody>
      </p:sp>
      <p:sp>
        <p:nvSpPr>
          <p:cNvPr id="10" name="Explosión: 8 puntos 9">
            <a:extLst>
              <a:ext uri="{FF2B5EF4-FFF2-40B4-BE49-F238E27FC236}">
                <a16:creationId xmlns:a16="http://schemas.microsoft.com/office/drawing/2014/main" id="{C529D2AC-0BE7-4EA6-8543-33507459E26B}"/>
              </a:ext>
            </a:extLst>
          </p:cNvPr>
          <p:cNvSpPr/>
          <p:nvPr/>
        </p:nvSpPr>
        <p:spPr>
          <a:xfrm>
            <a:off x="7497217" y="5294343"/>
            <a:ext cx="2265175" cy="1132811"/>
          </a:xfrm>
          <a:prstGeom prst="irregularSeal1">
            <a:avLst/>
          </a:prstGeom>
          <a:solidFill>
            <a:srgbClr val="53D8F7"/>
          </a:solidFill>
          <a:ln>
            <a:solidFill>
              <a:srgbClr val="53D8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¡Tú </a:t>
            </a:r>
            <a:r>
              <a:rPr lang="es-ES" sz="2000" b="1" dirty="0">
                <a:solidFill>
                  <a:srgbClr val="002060"/>
                </a:solidFill>
              </a:rPr>
              <a:t>puedes</a:t>
            </a:r>
            <a:r>
              <a:rPr lang="es-ES" sz="1600" b="1" dirty="0">
                <a:solidFill>
                  <a:srgbClr val="002060"/>
                </a:solidFill>
              </a:rPr>
              <a:t>!</a:t>
            </a:r>
            <a:endParaRPr lang="es-PE" sz="1400" b="1" dirty="0">
              <a:solidFill>
                <a:srgbClr val="002060"/>
              </a:solidFill>
            </a:endParaRPr>
          </a:p>
        </p:txBody>
      </p:sp>
      <p:pic>
        <p:nvPicPr>
          <p:cNvPr id="15" name="Imagen 14" descr="Inteligente mujer profesora sonriendo con palo de puntero ...">
            <a:extLst>
              <a:ext uri="{FF2B5EF4-FFF2-40B4-BE49-F238E27FC236}">
                <a16:creationId xmlns:a16="http://schemas.microsoft.com/office/drawing/2014/main" id="{F1AD6DF8-136E-4F34-8D80-848058DF3AD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019" y="1372114"/>
            <a:ext cx="2080875" cy="206398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A1247A9B-EA06-40CE-BFBE-4FC1795B21E6}"/>
              </a:ext>
            </a:extLst>
          </p:cNvPr>
          <p:cNvSpPr/>
          <p:nvPr/>
        </p:nvSpPr>
        <p:spPr>
          <a:xfrm>
            <a:off x="2631911" y="1592399"/>
            <a:ext cx="5042499" cy="1572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Gigi" panose="04040504060007020D02" pitchFamily="82" charset="0"/>
              </a:rPr>
              <a:t>Ahora te toca reforzar el tema </a:t>
            </a:r>
          </a:p>
          <a:p>
            <a:pPr algn="ctr"/>
            <a:r>
              <a:rPr lang="es-ES" sz="3200" b="1" dirty="0">
                <a:solidFill>
                  <a:srgbClr val="002060"/>
                </a:solidFill>
                <a:latin typeface="Gigi" panose="04040504060007020D02" pitchFamily="82" charset="0"/>
              </a:rPr>
              <a:t>“El Rectángulo” </a:t>
            </a:r>
            <a:endParaRPr lang="es-PE" sz="3200" b="1" dirty="0">
              <a:solidFill>
                <a:srgbClr val="002060"/>
              </a:solidFill>
              <a:latin typeface="Gigi" panose="04040504060007020D02" pitchFamily="82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5B3AAF4-F394-4924-BA21-4E6918A32B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056707"/>
              </p:ext>
            </p:extLst>
          </p:nvPr>
        </p:nvGraphicFramePr>
        <p:xfrm>
          <a:off x="5538106" y="3984695"/>
          <a:ext cx="1959111" cy="1863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Acrobat Document" showAsIcon="1" r:id="rId5" imgW="914400" imgH="771480" progId="AcroExch.Document.DC">
                  <p:embed/>
                </p:oleObj>
              </mc:Choice>
              <mc:Fallback>
                <p:oleObj name="Acrobat Document" showAsIcon="1" r:id="rId5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8106" y="3984695"/>
                        <a:ext cx="1959111" cy="1863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866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391</Words>
  <Application>Microsoft Office PowerPoint</Application>
  <PresentationFormat>Panorámica</PresentationFormat>
  <Paragraphs>41</Paragraphs>
  <Slides>10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3" baseType="lpstr">
      <vt:lpstr>Arial</vt:lpstr>
      <vt:lpstr>Arvo</vt:lpstr>
      <vt:lpstr>Brush Script MT</vt:lpstr>
      <vt:lpstr>Calibri</vt:lpstr>
      <vt:lpstr>Calibri Light</vt:lpstr>
      <vt:lpstr>Century Gothic</vt:lpstr>
      <vt:lpstr>Comic Sans MS</vt:lpstr>
      <vt:lpstr>Gigi</vt:lpstr>
      <vt:lpstr>Goudy Old Style</vt:lpstr>
      <vt:lpstr>Monotype Corsiva</vt:lpstr>
      <vt:lpstr>Wingdings</vt:lpstr>
      <vt:lpstr>Tema de Office</vt:lpstr>
      <vt:lpstr>Adobe Acrobat Document</vt:lpstr>
      <vt:lpstr>Presentación de PowerPoint</vt:lpstr>
      <vt:lpstr>Estimados Padres de Familia: </vt:lpstr>
      <vt:lpstr>PROCESOS DE APRENDIZAJE: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 christopher perales rodriguez</dc:creator>
  <cp:lastModifiedBy>Edith Quispe</cp:lastModifiedBy>
  <cp:revision>195</cp:revision>
  <dcterms:created xsi:type="dcterms:W3CDTF">2016-09-29T01:13:32Z</dcterms:created>
  <dcterms:modified xsi:type="dcterms:W3CDTF">2020-04-29T15:32:18Z</dcterms:modified>
</cp:coreProperties>
</file>