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24"/>
  </p:notesMasterIdLst>
  <p:sldIdLst>
    <p:sldId id="256" r:id="rId2"/>
    <p:sldId id="309" r:id="rId3"/>
    <p:sldId id="338" r:id="rId4"/>
    <p:sldId id="339" r:id="rId5"/>
    <p:sldId id="340" r:id="rId6"/>
    <p:sldId id="341" r:id="rId7"/>
    <p:sldId id="343" r:id="rId8"/>
    <p:sldId id="342" r:id="rId9"/>
    <p:sldId id="314" r:id="rId10"/>
    <p:sldId id="328" r:id="rId11"/>
    <p:sldId id="300" r:id="rId12"/>
    <p:sldId id="306" r:id="rId13"/>
    <p:sldId id="323" r:id="rId14"/>
    <p:sldId id="344" r:id="rId15"/>
    <p:sldId id="345" r:id="rId16"/>
    <p:sldId id="346" r:id="rId17"/>
    <p:sldId id="266" r:id="rId18"/>
    <p:sldId id="347" r:id="rId19"/>
    <p:sldId id="334" r:id="rId20"/>
    <p:sldId id="335" r:id="rId21"/>
    <p:sldId id="316" r:id="rId22"/>
    <p:sldId id="34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15" autoAdjust="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3A00B-00F8-4045-9882-4E5CDBCECF2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9F95B66-6CE8-4CEE-A8B7-3A9CAF9EA838}">
      <dgm:prSet phldrT="[Texto]"/>
      <dgm:spPr/>
      <dgm:t>
        <a:bodyPr/>
        <a:lstStyle/>
        <a:p>
          <a:r>
            <a:rPr lang="es-PE" b="1" dirty="0" smtClean="0"/>
            <a:t>RESPETO</a:t>
          </a:r>
          <a:endParaRPr lang="es-PE" b="1" dirty="0"/>
        </a:p>
      </dgm:t>
    </dgm:pt>
    <dgm:pt modelId="{0684F757-9785-48D0-A3E8-CC062227E344}" type="parTrans" cxnId="{FB2C4FA8-E7BE-4964-B46B-BDB60C648E9A}">
      <dgm:prSet/>
      <dgm:spPr/>
      <dgm:t>
        <a:bodyPr/>
        <a:lstStyle/>
        <a:p>
          <a:endParaRPr lang="es-PE"/>
        </a:p>
      </dgm:t>
    </dgm:pt>
    <dgm:pt modelId="{1A29089F-99B1-4627-B933-A9D5A53EEBCA}" type="sibTrans" cxnId="{FB2C4FA8-E7BE-4964-B46B-BDB60C648E9A}">
      <dgm:prSet/>
      <dgm:spPr/>
      <dgm:t>
        <a:bodyPr/>
        <a:lstStyle/>
        <a:p>
          <a:endParaRPr lang="es-PE"/>
        </a:p>
      </dgm:t>
    </dgm:pt>
    <dgm:pt modelId="{A5C964BF-2E06-4441-91E6-D89CF0E4E7FB}">
      <dgm:prSet phldrT="[Texto]"/>
      <dgm:spPr/>
      <dgm:t>
        <a:bodyPr/>
        <a:lstStyle/>
        <a:p>
          <a:r>
            <a:rPr lang="es-PE" b="1" dirty="0" smtClean="0"/>
            <a:t>SEGURIDAD</a:t>
          </a:r>
          <a:endParaRPr lang="es-PE" b="1" dirty="0"/>
        </a:p>
      </dgm:t>
    </dgm:pt>
    <dgm:pt modelId="{15667235-8FB0-426D-9695-44F239F134AF}" type="parTrans" cxnId="{0D91C794-466E-479A-AAB6-86B17E0A91DF}">
      <dgm:prSet/>
      <dgm:spPr/>
      <dgm:t>
        <a:bodyPr/>
        <a:lstStyle/>
        <a:p>
          <a:endParaRPr lang="es-PE"/>
        </a:p>
      </dgm:t>
    </dgm:pt>
    <dgm:pt modelId="{C741B871-E7B0-4227-9A1C-59EEA6002AB1}" type="sibTrans" cxnId="{0D91C794-466E-479A-AAB6-86B17E0A91DF}">
      <dgm:prSet/>
      <dgm:spPr/>
      <dgm:t>
        <a:bodyPr/>
        <a:lstStyle/>
        <a:p>
          <a:endParaRPr lang="es-PE"/>
        </a:p>
      </dgm:t>
    </dgm:pt>
    <dgm:pt modelId="{E514675E-C3C2-449C-8564-F53330023DB7}">
      <dgm:prSet phldrT="[Texto]"/>
      <dgm:spPr/>
      <dgm:t>
        <a:bodyPr/>
        <a:lstStyle/>
        <a:p>
          <a:r>
            <a:rPr lang="es-PE" b="1" dirty="0" smtClean="0"/>
            <a:t>AUTONOMIA</a:t>
          </a:r>
          <a:endParaRPr lang="es-PE" b="1" dirty="0"/>
        </a:p>
      </dgm:t>
    </dgm:pt>
    <dgm:pt modelId="{B8E5561E-2396-4C9F-88C4-1897999189F1}" type="parTrans" cxnId="{15795D80-E3D3-4624-A234-4E93CE7D1E90}">
      <dgm:prSet/>
      <dgm:spPr/>
      <dgm:t>
        <a:bodyPr/>
        <a:lstStyle/>
        <a:p>
          <a:endParaRPr lang="es-PE"/>
        </a:p>
      </dgm:t>
    </dgm:pt>
    <dgm:pt modelId="{B5EA2704-26A5-405C-A03F-01F305BA0938}" type="sibTrans" cxnId="{15795D80-E3D3-4624-A234-4E93CE7D1E90}">
      <dgm:prSet/>
      <dgm:spPr/>
      <dgm:t>
        <a:bodyPr/>
        <a:lstStyle/>
        <a:p>
          <a:endParaRPr lang="es-PE"/>
        </a:p>
      </dgm:t>
    </dgm:pt>
    <dgm:pt modelId="{D433D9B5-7A83-40E7-B053-FD4EAFBBEF4A}">
      <dgm:prSet phldrT="[Texto]"/>
      <dgm:spPr/>
      <dgm:t>
        <a:bodyPr/>
        <a:lstStyle/>
        <a:p>
          <a:r>
            <a:rPr lang="es-PE" b="1" dirty="0" smtClean="0"/>
            <a:t>MOVIMIENTO</a:t>
          </a:r>
          <a:endParaRPr lang="es-PE" b="1" dirty="0"/>
        </a:p>
      </dgm:t>
    </dgm:pt>
    <dgm:pt modelId="{B429E6BE-933D-4CAC-A2D3-080C12A1CA58}" type="parTrans" cxnId="{64157BE3-1A61-490D-98C5-B6676516D700}">
      <dgm:prSet/>
      <dgm:spPr/>
      <dgm:t>
        <a:bodyPr/>
        <a:lstStyle/>
        <a:p>
          <a:endParaRPr lang="es-PE"/>
        </a:p>
      </dgm:t>
    </dgm:pt>
    <dgm:pt modelId="{2FEC094D-5DD8-4457-A7EE-4DB2A9E45F84}" type="sibTrans" cxnId="{64157BE3-1A61-490D-98C5-B6676516D700}">
      <dgm:prSet/>
      <dgm:spPr/>
      <dgm:t>
        <a:bodyPr/>
        <a:lstStyle/>
        <a:p>
          <a:endParaRPr lang="es-PE"/>
        </a:p>
      </dgm:t>
    </dgm:pt>
    <dgm:pt modelId="{D2D3F9D8-8DCF-4F96-AF6E-7D9D1AD3BD3C}">
      <dgm:prSet phldrT="[Texto]"/>
      <dgm:spPr/>
      <dgm:t>
        <a:bodyPr/>
        <a:lstStyle/>
        <a:p>
          <a:r>
            <a:rPr lang="es-PE" b="1" dirty="0" smtClean="0"/>
            <a:t>JUEGO LIBRE</a:t>
          </a:r>
          <a:endParaRPr lang="es-PE" b="1" dirty="0"/>
        </a:p>
      </dgm:t>
    </dgm:pt>
    <dgm:pt modelId="{8A57C4CD-B3C0-4396-8B5D-171ED3059D4E}" type="parTrans" cxnId="{D7CE3884-784D-483D-926B-A56824C1D641}">
      <dgm:prSet/>
      <dgm:spPr/>
      <dgm:t>
        <a:bodyPr/>
        <a:lstStyle/>
        <a:p>
          <a:endParaRPr lang="es-PE"/>
        </a:p>
      </dgm:t>
    </dgm:pt>
    <dgm:pt modelId="{A4086F2C-6A88-4DE0-869D-B0E730C4F563}" type="sibTrans" cxnId="{D7CE3884-784D-483D-926B-A56824C1D641}">
      <dgm:prSet/>
      <dgm:spPr/>
      <dgm:t>
        <a:bodyPr/>
        <a:lstStyle/>
        <a:p>
          <a:endParaRPr lang="es-PE"/>
        </a:p>
      </dgm:t>
    </dgm:pt>
    <dgm:pt modelId="{B67B977F-B26D-441B-807A-70C6B01EFAD7}">
      <dgm:prSet phldrT="[Texto]"/>
      <dgm:spPr/>
      <dgm:t>
        <a:bodyPr/>
        <a:lstStyle/>
        <a:p>
          <a:r>
            <a:rPr lang="es-PE" b="1" dirty="0" smtClean="0"/>
            <a:t>SALUD</a:t>
          </a:r>
          <a:endParaRPr lang="es-PE" b="1" dirty="0"/>
        </a:p>
      </dgm:t>
    </dgm:pt>
    <dgm:pt modelId="{334866A3-D007-48AC-ACF5-3F62B33057D6}" type="parTrans" cxnId="{F2651688-703C-4F1F-B750-01BDDA7FF697}">
      <dgm:prSet/>
      <dgm:spPr/>
      <dgm:t>
        <a:bodyPr/>
        <a:lstStyle/>
        <a:p>
          <a:endParaRPr lang="es-PE"/>
        </a:p>
      </dgm:t>
    </dgm:pt>
    <dgm:pt modelId="{040BD794-ADDE-414F-A7C7-B4C3A8D9ED04}" type="sibTrans" cxnId="{F2651688-703C-4F1F-B750-01BDDA7FF697}">
      <dgm:prSet/>
      <dgm:spPr/>
      <dgm:t>
        <a:bodyPr/>
        <a:lstStyle/>
        <a:p>
          <a:endParaRPr lang="es-PE"/>
        </a:p>
      </dgm:t>
    </dgm:pt>
    <dgm:pt modelId="{2834B154-C53C-4528-B806-898AF873026D}">
      <dgm:prSet phldrT="[Texto]"/>
      <dgm:spPr/>
      <dgm:t>
        <a:bodyPr/>
        <a:lstStyle/>
        <a:p>
          <a:r>
            <a:rPr lang="es-PE" b="1" dirty="0" smtClean="0"/>
            <a:t>COMUNICACIÓN</a:t>
          </a:r>
          <a:endParaRPr lang="es-PE" b="1" dirty="0"/>
        </a:p>
      </dgm:t>
    </dgm:pt>
    <dgm:pt modelId="{B953FD59-87D2-4F48-AF3C-62E5EEF4C648}" type="parTrans" cxnId="{291467B0-2730-4625-9915-A3AE799BCE0F}">
      <dgm:prSet/>
      <dgm:spPr/>
      <dgm:t>
        <a:bodyPr/>
        <a:lstStyle/>
        <a:p>
          <a:endParaRPr lang="es-PE"/>
        </a:p>
      </dgm:t>
    </dgm:pt>
    <dgm:pt modelId="{930DFD67-02E3-445F-95C9-D2FE7D0CE578}" type="sibTrans" cxnId="{291467B0-2730-4625-9915-A3AE799BCE0F}">
      <dgm:prSet/>
      <dgm:spPr/>
      <dgm:t>
        <a:bodyPr/>
        <a:lstStyle/>
        <a:p>
          <a:endParaRPr lang="es-PE"/>
        </a:p>
      </dgm:t>
    </dgm:pt>
    <dgm:pt modelId="{B386E284-C68E-4017-83CC-53B9F9836BB9}" type="pres">
      <dgm:prSet presAssocID="{E243A00B-00F8-4045-9882-4E5CDBCECF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5BCD5963-5A6A-4A80-8F09-CA4212C9091E}" type="pres">
      <dgm:prSet presAssocID="{19F95B66-6CE8-4CEE-A8B7-3A9CAF9EA838}" presName="node" presStyleLbl="node1" presStyleIdx="0" presStyleCnt="7" custRadScaleRad="99924" custRadScaleInc="-116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615214-4288-464A-AFA6-BD4E367BDBBE}" type="pres">
      <dgm:prSet presAssocID="{19F95B66-6CE8-4CEE-A8B7-3A9CAF9EA838}" presName="spNode" presStyleCnt="0"/>
      <dgm:spPr/>
    </dgm:pt>
    <dgm:pt modelId="{7394A2BF-9652-47CC-BCE6-272B448E4BDF}" type="pres">
      <dgm:prSet presAssocID="{1A29089F-99B1-4627-B933-A9D5A53EEBCA}" presName="sibTrans" presStyleLbl="sibTrans1D1" presStyleIdx="0" presStyleCnt="7"/>
      <dgm:spPr/>
      <dgm:t>
        <a:bodyPr/>
        <a:lstStyle/>
        <a:p>
          <a:endParaRPr lang="es-PE"/>
        </a:p>
      </dgm:t>
    </dgm:pt>
    <dgm:pt modelId="{594FD237-B047-4BF6-85FD-BC2BF5A4B2B1}" type="pres">
      <dgm:prSet presAssocID="{A5C964BF-2E06-4441-91E6-D89CF0E4E7F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F77A264-8922-4965-BCDC-6AECB6EA5E59}" type="pres">
      <dgm:prSet presAssocID="{A5C964BF-2E06-4441-91E6-D89CF0E4E7FB}" presName="spNode" presStyleCnt="0"/>
      <dgm:spPr/>
    </dgm:pt>
    <dgm:pt modelId="{17B60B8D-A51F-4FD9-A3A8-303384AF6122}" type="pres">
      <dgm:prSet presAssocID="{C741B871-E7B0-4227-9A1C-59EEA6002AB1}" presName="sibTrans" presStyleLbl="sibTrans1D1" presStyleIdx="1" presStyleCnt="7"/>
      <dgm:spPr/>
      <dgm:t>
        <a:bodyPr/>
        <a:lstStyle/>
        <a:p>
          <a:endParaRPr lang="es-PE"/>
        </a:p>
      </dgm:t>
    </dgm:pt>
    <dgm:pt modelId="{5390F0B6-4584-4A41-B083-2E49A9244468}" type="pres">
      <dgm:prSet presAssocID="{B67B977F-B26D-441B-807A-70C6B01EFAD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4FD94E2-3D3F-42B8-91D3-D555B4540BA7}" type="pres">
      <dgm:prSet presAssocID="{B67B977F-B26D-441B-807A-70C6B01EFAD7}" presName="spNode" presStyleCnt="0"/>
      <dgm:spPr/>
    </dgm:pt>
    <dgm:pt modelId="{6DA32D3E-76AA-4D8E-8145-BA8BEFBA785A}" type="pres">
      <dgm:prSet presAssocID="{040BD794-ADDE-414F-A7C7-B4C3A8D9ED04}" presName="sibTrans" presStyleLbl="sibTrans1D1" presStyleIdx="2" presStyleCnt="7"/>
      <dgm:spPr/>
      <dgm:t>
        <a:bodyPr/>
        <a:lstStyle/>
        <a:p>
          <a:endParaRPr lang="es-PE"/>
        </a:p>
      </dgm:t>
    </dgm:pt>
    <dgm:pt modelId="{4A3F6528-CD1A-49B2-A52D-16E47EFC0249}" type="pres">
      <dgm:prSet presAssocID="{E514675E-C3C2-449C-8564-F53330023DB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8E390F-B090-43AC-8291-61156E9FEFFB}" type="pres">
      <dgm:prSet presAssocID="{E514675E-C3C2-449C-8564-F53330023DB7}" presName="spNode" presStyleCnt="0"/>
      <dgm:spPr/>
    </dgm:pt>
    <dgm:pt modelId="{6B0C77F6-87E3-41BA-A0AE-E28C51471155}" type="pres">
      <dgm:prSet presAssocID="{B5EA2704-26A5-405C-A03F-01F305BA0938}" presName="sibTrans" presStyleLbl="sibTrans1D1" presStyleIdx="3" presStyleCnt="7"/>
      <dgm:spPr/>
      <dgm:t>
        <a:bodyPr/>
        <a:lstStyle/>
        <a:p>
          <a:endParaRPr lang="es-PE"/>
        </a:p>
      </dgm:t>
    </dgm:pt>
    <dgm:pt modelId="{0C31DFDD-A1FF-4364-BEC9-3B4E2A39ED74}" type="pres">
      <dgm:prSet presAssocID="{D433D9B5-7A83-40E7-B053-FD4EAFBBEF4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01D434-BA05-460B-AE84-F442F0CD9892}" type="pres">
      <dgm:prSet presAssocID="{D433D9B5-7A83-40E7-B053-FD4EAFBBEF4A}" presName="spNode" presStyleCnt="0"/>
      <dgm:spPr/>
    </dgm:pt>
    <dgm:pt modelId="{323A63FB-1CD1-4522-9F90-0615A2F42215}" type="pres">
      <dgm:prSet presAssocID="{2FEC094D-5DD8-4457-A7EE-4DB2A9E45F84}" presName="sibTrans" presStyleLbl="sibTrans1D1" presStyleIdx="4" presStyleCnt="7"/>
      <dgm:spPr/>
      <dgm:t>
        <a:bodyPr/>
        <a:lstStyle/>
        <a:p>
          <a:endParaRPr lang="es-PE"/>
        </a:p>
      </dgm:t>
    </dgm:pt>
    <dgm:pt modelId="{0AA6B99D-242E-4F3B-AABD-0646AAA9D739}" type="pres">
      <dgm:prSet presAssocID="{2834B154-C53C-4528-B806-898AF873026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66D14BB-C064-437A-8439-9C9DD08837E9}" type="pres">
      <dgm:prSet presAssocID="{2834B154-C53C-4528-B806-898AF873026D}" presName="spNode" presStyleCnt="0"/>
      <dgm:spPr/>
    </dgm:pt>
    <dgm:pt modelId="{95E0C1A9-3F12-4020-A990-A00D619A2530}" type="pres">
      <dgm:prSet presAssocID="{930DFD67-02E3-445F-95C9-D2FE7D0CE578}" presName="sibTrans" presStyleLbl="sibTrans1D1" presStyleIdx="5" presStyleCnt="7"/>
      <dgm:spPr/>
      <dgm:t>
        <a:bodyPr/>
        <a:lstStyle/>
        <a:p>
          <a:endParaRPr lang="es-PE"/>
        </a:p>
      </dgm:t>
    </dgm:pt>
    <dgm:pt modelId="{911F63A0-FFD3-46C4-BEC2-A20E2C4D824B}" type="pres">
      <dgm:prSet presAssocID="{D2D3F9D8-8DCF-4F96-AF6E-7D9D1AD3BD3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E20BA43-B74D-4729-A986-AF7F524B5DCF}" type="pres">
      <dgm:prSet presAssocID="{D2D3F9D8-8DCF-4F96-AF6E-7D9D1AD3BD3C}" presName="spNode" presStyleCnt="0"/>
      <dgm:spPr/>
    </dgm:pt>
    <dgm:pt modelId="{EA34F573-773F-437A-A6FD-477846F01D22}" type="pres">
      <dgm:prSet presAssocID="{A4086F2C-6A88-4DE0-869D-B0E730C4F563}" presName="sibTrans" presStyleLbl="sibTrans1D1" presStyleIdx="6" presStyleCnt="7"/>
      <dgm:spPr/>
      <dgm:t>
        <a:bodyPr/>
        <a:lstStyle/>
        <a:p>
          <a:endParaRPr lang="es-PE"/>
        </a:p>
      </dgm:t>
    </dgm:pt>
  </dgm:ptLst>
  <dgm:cxnLst>
    <dgm:cxn modelId="{15795D80-E3D3-4624-A234-4E93CE7D1E90}" srcId="{E243A00B-00F8-4045-9882-4E5CDBCECF2E}" destId="{E514675E-C3C2-449C-8564-F53330023DB7}" srcOrd="3" destOrd="0" parTransId="{B8E5561E-2396-4C9F-88C4-1897999189F1}" sibTransId="{B5EA2704-26A5-405C-A03F-01F305BA0938}"/>
    <dgm:cxn modelId="{379AC482-8C40-40E5-901C-7B5AFB56462B}" type="presOf" srcId="{A5C964BF-2E06-4441-91E6-D89CF0E4E7FB}" destId="{594FD237-B047-4BF6-85FD-BC2BF5A4B2B1}" srcOrd="0" destOrd="0" presId="urn:microsoft.com/office/officeart/2005/8/layout/cycle6"/>
    <dgm:cxn modelId="{DC5B87D3-D3A2-4CF6-A757-C6275C12A87A}" type="presOf" srcId="{D2D3F9D8-8DCF-4F96-AF6E-7D9D1AD3BD3C}" destId="{911F63A0-FFD3-46C4-BEC2-A20E2C4D824B}" srcOrd="0" destOrd="0" presId="urn:microsoft.com/office/officeart/2005/8/layout/cycle6"/>
    <dgm:cxn modelId="{EA9BF41E-81B6-462D-9FEF-84C04D7978D0}" type="presOf" srcId="{19F95B66-6CE8-4CEE-A8B7-3A9CAF9EA838}" destId="{5BCD5963-5A6A-4A80-8F09-CA4212C9091E}" srcOrd="0" destOrd="0" presId="urn:microsoft.com/office/officeart/2005/8/layout/cycle6"/>
    <dgm:cxn modelId="{A85EC09F-28D3-42D8-B82F-77DD58989F00}" type="presOf" srcId="{E514675E-C3C2-449C-8564-F53330023DB7}" destId="{4A3F6528-CD1A-49B2-A52D-16E47EFC0249}" srcOrd="0" destOrd="0" presId="urn:microsoft.com/office/officeart/2005/8/layout/cycle6"/>
    <dgm:cxn modelId="{0A1A8322-E5A2-4DC8-835C-EC7D0D65FBF8}" type="presOf" srcId="{B5EA2704-26A5-405C-A03F-01F305BA0938}" destId="{6B0C77F6-87E3-41BA-A0AE-E28C51471155}" srcOrd="0" destOrd="0" presId="urn:microsoft.com/office/officeart/2005/8/layout/cycle6"/>
    <dgm:cxn modelId="{0D91C794-466E-479A-AAB6-86B17E0A91DF}" srcId="{E243A00B-00F8-4045-9882-4E5CDBCECF2E}" destId="{A5C964BF-2E06-4441-91E6-D89CF0E4E7FB}" srcOrd="1" destOrd="0" parTransId="{15667235-8FB0-426D-9695-44F239F134AF}" sibTransId="{C741B871-E7B0-4227-9A1C-59EEA6002AB1}"/>
    <dgm:cxn modelId="{AA9C47A0-A857-469B-9FC1-0CEB594B6BBF}" type="presOf" srcId="{A4086F2C-6A88-4DE0-869D-B0E730C4F563}" destId="{EA34F573-773F-437A-A6FD-477846F01D22}" srcOrd="0" destOrd="0" presId="urn:microsoft.com/office/officeart/2005/8/layout/cycle6"/>
    <dgm:cxn modelId="{AE2F1C73-72D5-450A-BE02-EEA11A8F1505}" type="presOf" srcId="{1A29089F-99B1-4627-B933-A9D5A53EEBCA}" destId="{7394A2BF-9652-47CC-BCE6-272B448E4BDF}" srcOrd="0" destOrd="0" presId="urn:microsoft.com/office/officeart/2005/8/layout/cycle6"/>
    <dgm:cxn modelId="{F2651688-703C-4F1F-B750-01BDDA7FF697}" srcId="{E243A00B-00F8-4045-9882-4E5CDBCECF2E}" destId="{B67B977F-B26D-441B-807A-70C6B01EFAD7}" srcOrd="2" destOrd="0" parTransId="{334866A3-D007-48AC-ACF5-3F62B33057D6}" sibTransId="{040BD794-ADDE-414F-A7C7-B4C3A8D9ED04}"/>
    <dgm:cxn modelId="{291467B0-2730-4625-9915-A3AE799BCE0F}" srcId="{E243A00B-00F8-4045-9882-4E5CDBCECF2E}" destId="{2834B154-C53C-4528-B806-898AF873026D}" srcOrd="5" destOrd="0" parTransId="{B953FD59-87D2-4F48-AF3C-62E5EEF4C648}" sibTransId="{930DFD67-02E3-445F-95C9-D2FE7D0CE578}"/>
    <dgm:cxn modelId="{481A2159-0E76-4C96-BB1F-D4BDF569DFE6}" type="presOf" srcId="{2834B154-C53C-4528-B806-898AF873026D}" destId="{0AA6B99D-242E-4F3B-AABD-0646AAA9D739}" srcOrd="0" destOrd="0" presId="urn:microsoft.com/office/officeart/2005/8/layout/cycle6"/>
    <dgm:cxn modelId="{154909B2-E446-4DB6-8B06-7BA610390D40}" type="presOf" srcId="{930DFD67-02E3-445F-95C9-D2FE7D0CE578}" destId="{95E0C1A9-3F12-4020-A990-A00D619A2530}" srcOrd="0" destOrd="0" presId="urn:microsoft.com/office/officeart/2005/8/layout/cycle6"/>
    <dgm:cxn modelId="{FB2C4FA8-E7BE-4964-B46B-BDB60C648E9A}" srcId="{E243A00B-00F8-4045-9882-4E5CDBCECF2E}" destId="{19F95B66-6CE8-4CEE-A8B7-3A9CAF9EA838}" srcOrd="0" destOrd="0" parTransId="{0684F757-9785-48D0-A3E8-CC062227E344}" sibTransId="{1A29089F-99B1-4627-B933-A9D5A53EEBCA}"/>
    <dgm:cxn modelId="{D7CE3884-784D-483D-926B-A56824C1D641}" srcId="{E243A00B-00F8-4045-9882-4E5CDBCECF2E}" destId="{D2D3F9D8-8DCF-4F96-AF6E-7D9D1AD3BD3C}" srcOrd="6" destOrd="0" parTransId="{8A57C4CD-B3C0-4396-8B5D-171ED3059D4E}" sibTransId="{A4086F2C-6A88-4DE0-869D-B0E730C4F563}"/>
    <dgm:cxn modelId="{8FC3D47F-9F64-4E3E-864A-885051FD9748}" type="presOf" srcId="{C741B871-E7B0-4227-9A1C-59EEA6002AB1}" destId="{17B60B8D-A51F-4FD9-A3A8-303384AF6122}" srcOrd="0" destOrd="0" presId="urn:microsoft.com/office/officeart/2005/8/layout/cycle6"/>
    <dgm:cxn modelId="{4885D0BC-F75C-426B-A9B8-30CC392E51AA}" type="presOf" srcId="{2FEC094D-5DD8-4457-A7EE-4DB2A9E45F84}" destId="{323A63FB-1CD1-4522-9F90-0615A2F42215}" srcOrd="0" destOrd="0" presId="urn:microsoft.com/office/officeart/2005/8/layout/cycle6"/>
    <dgm:cxn modelId="{7F09F480-B9D5-4DE7-A4EC-1C0F71E15BD3}" type="presOf" srcId="{D433D9B5-7A83-40E7-B053-FD4EAFBBEF4A}" destId="{0C31DFDD-A1FF-4364-BEC9-3B4E2A39ED74}" srcOrd="0" destOrd="0" presId="urn:microsoft.com/office/officeart/2005/8/layout/cycle6"/>
    <dgm:cxn modelId="{22FDFCBB-33C6-40A5-8FC0-35A82B638239}" type="presOf" srcId="{E243A00B-00F8-4045-9882-4E5CDBCECF2E}" destId="{B386E284-C68E-4017-83CC-53B9F9836BB9}" srcOrd="0" destOrd="0" presId="urn:microsoft.com/office/officeart/2005/8/layout/cycle6"/>
    <dgm:cxn modelId="{64157BE3-1A61-490D-98C5-B6676516D700}" srcId="{E243A00B-00F8-4045-9882-4E5CDBCECF2E}" destId="{D433D9B5-7A83-40E7-B053-FD4EAFBBEF4A}" srcOrd="4" destOrd="0" parTransId="{B429E6BE-933D-4CAC-A2D3-080C12A1CA58}" sibTransId="{2FEC094D-5DD8-4457-A7EE-4DB2A9E45F84}"/>
    <dgm:cxn modelId="{A702A00B-1D66-4191-8A90-3C0CE855C7F1}" type="presOf" srcId="{040BD794-ADDE-414F-A7C7-B4C3A8D9ED04}" destId="{6DA32D3E-76AA-4D8E-8145-BA8BEFBA785A}" srcOrd="0" destOrd="0" presId="urn:microsoft.com/office/officeart/2005/8/layout/cycle6"/>
    <dgm:cxn modelId="{3A76AE51-B504-48AE-AF0F-EFF528CFA1B8}" type="presOf" srcId="{B67B977F-B26D-441B-807A-70C6B01EFAD7}" destId="{5390F0B6-4584-4A41-B083-2E49A9244468}" srcOrd="0" destOrd="0" presId="urn:microsoft.com/office/officeart/2005/8/layout/cycle6"/>
    <dgm:cxn modelId="{1A280E65-A256-4084-91E6-BC9AA5BC95FC}" type="presParOf" srcId="{B386E284-C68E-4017-83CC-53B9F9836BB9}" destId="{5BCD5963-5A6A-4A80-8F09-CA4212C9091E}" srcOrd="0" destOrd="0" presId="urn:microsoft.com/office/officeart/2005/8/layout/cycle6"/>
    <dgm:cxn modelId="{70A41560-122F-45C3-AC19-16738E314C2D}" type="presParOf" srcId="{B386E284-C68E-4017-83CC-53B9F9836BB9}" destId="{26615214-4288-464A-AFA6-BD4E367BDBBE}" srcOrd="1" destOrd="0" presId="urn:microsoft.com/office/officeart/2005/8/layout/cycle6"/>
    <dgm:cxn modelId="{2A5FC633-84EE-4EF0-8347-4A01B621D344}" type="presParOf" srcId="{B386E284-C68E-4017-83CC-53B9F9836BB9}" destId="{7394A2BF-9652-47CC-BCE6-272B448E4BDF}" srcOrd="2" destOrd="0" presId="urn:microsoft.com/office/officeart/2005/8/layout/cycle6"/>
    <dgm:cxn modelId="{158ED406-293E-449D-8892-834E80642E4B}" type="presParOf" srcId="{B386E284-C68E-4017-83CC-53B9F9836BB9}" destId="{594FD237-B047-4BF6-85FD-BC2BF5A4B2B1}" srcOrd="3" destOrd="0" presId="urn:microsoft.com/office/officeart/2005/8/layout/cycle6"/>
    <dgm:cxn modelId="{D908339F-84D8-4392-823A-BEED5A24C3DB}" type="presParOf" srcId="{B386E284-C68E-4017-83CC-53B9F9836BB9}" destId="{0F77A264-8922-4965-BCDC-6AECB6EA5E59}" srcOrd="4" destOrd="0" presId="urn:microsoft.com/office/officeart/2005/8/layout/cycle6"/>
    <dgm:cxn modelId="{1B811250-C905-4102-8469-C7B8A30FF526}" type="presParOf" srcId="{B386E284-C68E-4017-83CC-53B9F9836BB9}" destId="{17B60B8D-A51F-4FD9-A3A8-303384AF6122}" srcOrd="5" destOrd="0" presId="urn:microsoft.com/office/officeart/2005/8/layout/cycle6"/>
    <dgm:cxn modelId="{54C025CE-EFD3-4AE0-BF6D-68EAF2E0EF2D}" type="presParOf" srcId="{B386E284-C68E-4017-83CC-53B9F9836BB9}" destId="{5390F0B6-4584-4A41-B083-2E49A9244468}" srcOrd="6" destOrd="0" presId="urn:microsoft.com/office/officeart/2005/8/layout/cycle6"/>
    <dgm:cxn modelId="{1D8153B7-68E5-4C0C-8EC9-31A16444F189}" type="presParOf" srcId="{B386E284-C68E-4017-83CC-53B9F9836BB9}" destId="{04FD94E2-3D3F-42B8-91D3-D555B4540BA7}" srcOrd="7" destOrd="0" presId="urn:microsoft.com/office/officeart/2005/8/layout/cycle6"/>
    <dgm:cxn modelId="{D0B762F3-87FA-4F0C-AAAC-70C8BF100407}" type="presParOf" srcId="{B386E284-C68E-4017-83CC-53B9F9836BB9}" destId="{6DA32D3E-76AA-4D8E-8145-BA8BEFBA785A}" srcOrd="8" destOrd="0" presId="urn:microsoft.com/office/officeart/2005/8/layout/cycle6"/>
    <dgm:cxn modelId="{3523EADF-4C96-4705-AEB4-7698E7432388}" type="presParOf" srcId="{B386E284-C68E-4017-83CC-53B9F9836BB9}" destId="{4A3F6528-CD1A-49B2-A52D-16E47EFC0249}" srcOrd="9" destOrd="0" presId="urn:microsoft.com/office/officeart/2005/8/layout/cycle6"/>
    <dgm:cxn modelId="{1AE53A8E-58B9-4165-AAC7-4155148FB97B}" type="presParOf" srcId="{B386E284-C68E-4017-83CC-53B9F9836BB9}" destId="{5A8E390F-B090-43AC-8291-61156E9FEFFB}" srcOrd="10" destOrd="0" presId="urn:microsoft.com/office/officeart/2005/8/layout/cycle6"/>
    <dgm:cxn modelId="{3774C9AC-FC09-4529-91B5-FA4E4DE49C96}" type="presParOf" srcId="{B386E284-C68E-4017-83CC-53B9F9836BB9}" destId="{6B0C77F6-87E3-41BA-A0AE-E28C51471155}" srcOrd="11" destOrd="0" presId="urn:microsoft.com/office/officeart/2005/8/layout/cycle6"/>
    <dgm:cxn modelId="{2D12620C-CA03-4ACC-AFE3-50B7677031DD}" type="presParOf" srcId="{B386E284-C68E-4017-83CC-53B9F9836BB9}" destId="{0C31DFDD-A1FF-4364-BEC9-3B4E2A39ED74}" srcOrd="12" destOrd="0" presId="urn:microsoft.com/office/officeart/2005/8/layout/cycle6"/>
    <dgm:cxn modelId="{97A1720A-99EB-4EF1-9B33-69970BC0F355}" type="presParOf" srcId="{B386E284-C68E-4017-83CC-53B9F9836BB9}" destId="{EB01D434-BA05-460B-AE84-F442F0CD9892}" srcOrd="13" destOrd="0" presId="urn:microsoft.com/office/officeart/2005/8/layout/cycle6"/>
    <dgm:cxn modelId="{1CEEB35B-6E06-49EB-A547-519C1033073C}" type="presParOf" srcId="{B386E284-C68E-4017-83CC-53B9F9836BB9}" destId="{323A63FB-1CD1-4522-9F90-0615A2F42215}" srcOrd="14" destOrd="0" presId="urn:microsoft.com/office/officeart/2005/8/layout/cycle6"/>
    <dgm:cxn modelId="{CFC76C7C-B6E2-404B-A8D2-D3B27DAF579F}" type="presParOf" srcId="{B386E284-C68E-4017-83CC-53B9F9836BB9}" destId="{0AA6B99D-242E-4F3B-AABD-0646AAA9D739}" srcOrd="15" destOrd="0" presId="urn:microsoft.com/office/officeart/2005/8/layout/cycle6"/>
    <dgm:cxn modelId="{31F998DE-599B-4381-887F-5EF45AF48D2F}" type="presParOf" srcId="{B386E284-C68E-4017-83CC-53B9F9836BB9}" destId="{766D14BB-C064-437A-8439-9C9DD08837E9}" srcOrd="16" destOrd="0" presId="urn:microsoft.com/office/officeart/2005/8/layout/cycle6"/>
    <dgm:cxn modelId="{9872896D-1B28-4624-9E48-E77AA3EE79EE}" type="presParOf" srcId="{B386E284-C68E-4017-83CC-53B9F9836BB9}" destId="{95E0C1A9-3F12-4020-A990-A00D619A2530}" srcOrd="17" destOrd="0" presId="urn:microsoft.com/office/officeart/2005/8/layout/cycle6"/>
    <dgm:cxn modelId="{DFB10CB1-FE4A-4DA8-AAEA-A648DFC1A3CB}" type="presParOf" srcId="{B386E284-C68E-4017-83CC-53B9F9836BB9}" destId="{911F63A0-FFD3-46C4-BEC2-A20E2C4D824B}" srcOrd="18" destOrd="0" presId="urn:microsoft.com/office/officeart/2005/8/layout/cycle6"/>
    <dgm:cxn modelId="{E4DDFA61-091E-4829-9C97-2BA3D14D13E3}" type="presParOf" srcId="{B386E284-C68E-4017-83CC-53B9F9836BB9}" destId="{AE20BA43-B74D-4729-A986-AF7F524B5DCF}" srcOrd="19" destOrd="0" presId="urn:microsoft.com/office/officeart/2005/8/layout/cycle6"/>
    <dgm:cxn modelId="{416EBC35-6281-40D8-8982-B1C1FFB9B2A8}" type="presParOf" srcId="{B386E284-C68E-4017-83CC-53B9F9836BB9}" destId="{EA34F573-773F-437A-A6FD-477846F01D2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D5963-5A6A-4A80-8F09-CA4212C9091E}">
      <dsp:nvSpPr>
        <dsp:cNvPr id="0" name=""/>
        <dsp:cNvSpPr/>
      </dsp:nvSpPr>
      <dsp:spPr>
        <a:xfrm>
          <a:off x="1967359" y="205576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RESPETO</a:t>
          </a:r>
          <a:endParaRPr lang="es-PE" sz="1100" b="1" kern="1200" dirty="0"/>
        </a:p>
      </dsp:txBody>
      <dsp:txXfrm>
        <a:off x="2003143" y="241360"/>
        <a:ext cx="1056198" cy="661480"/>
      </dsp:txXfrm>
    </dsp:sp>
    <dsp:sp modelId="{7394A2BF-9652-47CC-BCE6-272B448E4BDF}">
      <dsp:nvSpPr>
        <dsp:cNvPr id="0" name=""/>
        <dsp:cNvSpPr/>
      </dsp:nvSpPr>
      <dsp:spPr>
        <a:xfrm>
          <a:off x="517036" y="571653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2586315" y="59766"/>
              </a:moveTo>
              <a:arcTo wR="2090071" hR="2090071" stAng="17024093" swAng="137414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FD237-B047-4BF6-85FD-BC2BF5A4B2B1}">
      <dsp:nvSpPr>
        <dsp:cNvPr id="0" name=""/>
        <dsp:cNvSpPr/>
      </dsp:nvSpPr>
      <dsp:spPr>
        <a:xfrm>
          <a:off x="3674107" y="989656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SEGURIDAD</a:t>
          </a:r>
          <a:endParaRPr lang="es-PE" sz="1100" b="1" kern="1200" dirty="0"/>
        </a:p>
      </dsp:txBody>
      <dsp:txXfrm>
        <a:off x="3709891" y="1025440"/>
        <a:ext cx="1056198" cy="661480"/>
      </dsp:txXfrm>
    </dsp:sp>
    <dsp:sp modelId="{17B60B8D-A51F-4FD9-A3A8-303384AF6122}">
      <dsp:nvSpPr>
        <dsp:cNvPr id="0" name=""/>
        <dsp:cNvSpPr/>
      </dsp:nvSpPr>
      <dsp:spPr>
        <a:xfrm>
          <a:off x="513835" y="569247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3963251" y="1162928"/>
              </a:moveTo>
              <a:arcTo wR="2090071" hR="2090071" stAng="20019996" swAng="1724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0F0B6-4584-4A41-B083-2E49A9244468}">
      <dsp:nvSpPr>
        <dsp:cNvPr id="0" name=""/>
        <dsp:cNvSpPr/>
      </dsp:nvSpPr>
      <dsp:spPr>
        <a:xfrm>
          <a:off x="4077692" y="2757879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SALUD</a:t>
          </a:r>
          <a:endParaRPr lang="es-PE" sz="1100" b="1" kern="1200" dirty="0"/>
        </a:p>
      </dsp:txBody>
      <dsp:txXfrm>
        <a:off x="4113476" y="2793663"/>
        <a:ext cx="1056198" cy="661480"/>
      </dsp:txXfrm>
    </dsp:sp>
    <dsp:sp modelId="{6DA32D3E-76AA-4D8E-8145-BA8BEFBA785A}">
      <dsp:nvSpPr>
        <dsp:cNvPr id="0" name=""/>
        <dsp:cNvSpPr/>
      </dsp:nvSpPr>
      <dsp:spPr>
        <a:xfrm>
          <a:off x="513835" y="569247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4004234" y="2929342"/>
              </a:moveTo>
              <a:arcTo wR="2090071" hR="2090071" stAng="1420513" swAng="1356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F6528-CD1A-49B2-A52D-16E47EFC0249}">
      <dsp:nvSpPr>
        <dsp:cNvPr id="0" name=""/>
        <dsp:cNvSpPr/>
      </dsp:nvSpPr>
      <dsp:spPr>
        <a:xfrm>
          <a:off x="2946871" y="4175884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AUTONOMIA</a:t>
          </a:r>
          <a:endParaRPr lang="es-PE" sz="1100" b="1" kern="1200" dirty="0"/>
        </a:p>
      </dsp:txBody>
      <dsp:txXfrm>
        <a:off x="2982655" y="4211668"/>
        <a:ext cx="1056198" cy="661480"/>
      </dsp:txXfrm>
    </dsp:sp>
    <dsp:sp modelId="{6B0C77F6-87E3-41BA-A0AE-E28C51471155}">
      <dsp:nvSpPr>
        <dsp:cNvPr id="0" name=""/>
        <dsp:cNvSpPr/>
      </dsp:nvSpPr>
      <dsp:spPr>
        <a:xfrm>
          <a:off x="513835" y="569247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2426267" y="4152925"/>
              </a:moveTo>
              <a:arcTo wR="2090071" hR="2090071" stAng="4844611" swAng="11107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1DFDD-A1FF-4364-BEC9-3B4E2A39ED74}">
      <dsp:nvSpPr>
        <dsp:cNvPr id="0" name=""/>
        <dsp:cNvSpPr/>
      </dsp:nvSpPr>
      <dsp:spPr>
        <a:xfrm>
          <a:off x="1133175" y="4175884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MOVIMIENTO</a:t>
          </a:r>
          <a:endParaRPr lang="es-PE" sz="1100" b="1" kern="1200" dirty="0"/>
        </a:p>
      </dsp:txBody>
      <dsp:txXfrm>
        <a:off x="1168959" y="4211668"/>
        <a:ext cx="1056198" cy="661480"/>
      </dsp:txXfrm>
    </dsp:sp>
    <dsp:sp modelId="{323A63FB-1CD1-4522-9F90-0615A2F42215}">
      <dsp:nvSpPr>
        <dsp:cNvPr id="0" name=""/>
        <dsp:cNvSpPr/>
      </dsp:nvSpPr>
      <dsp:spPr>
        <a:xfrm>
          <a:off x="513835" y="569247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645813" y="3600871"/>
              </a:moveTo>
              <a:arcTo wR="2090071" hR="2090071" stAng="8022601" swAng="1356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6B99D-242E-4F3B-AABD-0646AAA9D739}">
      <dsp:nvSpPr>
        <dsp:cNvPr id="0" name=""/>
        <dsp:cNvSpPr/>
      </dsp:nvSpPr>
      <dsp:spPr>
        <a:xfrm>
          <a:off x="2355" y="2757879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COMUNICACIÓN</a:t>
          </a:r>
          <a:endParaRPr lang="es-PE" sz="1100" b="1" kern="1200" dirty="0"/>
        </a:p>
      </dsp:txBody>
      <dsp:txXfrm>
        <a:off x="38139" y="2793663"/>
        <a:ext cx="1056198" cy="661480"/>
      </dsp:txXfrm>
    </dsp:sp>
    <dsp:sp modelId="{95E0C1A9-3F12-4020-A990-A00D619A2530}">
      <dsp:nvSpPr>
        <dsp:cNvPr id="0" name=""/>
        <dsp:cNvSpPr/>
      </dsp:nvSpPr>
      <dsp:spPr>
        <a:xfrm>
          <a:off x="513835" y="569247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1852" y="2178060"/>
              </a:moveTo>
              <a:arcTo wR="2090071" hR="2090071" stAng="10655232" swAng="1724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F63A0-FFD3-46C4-BEC2-A20E2C4D824B}">
      <dsp:nvSpPr>
        <dsp:cNvPr id="0" name=""/>
        <dsp:cNvSpPr/>
      </dsp:nvSpPr>
      <dsp:spPr>
        <a:xfrm>
          <a:off x="405940" y="989656"/>
          <a:ext cx="1127766" cy="733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/>
            <a:t>JUEGO LIBRE</a:t>
          </a:r>
          <a:endParaRPr lang="es-PE" sz="1100" b="1" kern="1200" dirty="0"/>
        </a:p>
      </dsp:txBody>
      <dsp:txXfrm>
        <a:off x="441724" y="1025440"/>
        <a:ext cx="1056198" cy="661480"/>
      </dsp:txXfrm>
    </dsp:sp>
    <dsp:sp modelId="{EA34F573-773F-437A-A6FD-477846F01D22}">
      <dsp:nvSpPr>
        <dsp:cNvPr id="0" name=""/>
        <dsp:cNvSpPr/>
      </dsp:nvSpPr>
      <dsp:spPr>
        <a:xfrm>
          <a:off x="509979" y="572144"/>
          <a:ext cx="4180142" cy="4180142"/>
        </a:xfrm>
        <a:custGeom>
          <a:avLst/>
          <a:gdLst/>
          <a:ahLst/>
          <a:cxnLst/>
          <a:rect l="0" t="0" r="0" b="0"/>
          <a:pathLst>
            <a:path>
              <a:moveTo>
                <a:pt x="842290" y="413335"/>
              </a:moveTo>
              <a:arcTo wR="2090071" hR="2090071" stAng="14000664" swAng="11306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EF11B-BC51-401A-BFC8-3B67391AECF3}" type="datetimeFigureOut">
              <a:rPr lang="es-MX" smtClean="0"/>
              <a:t>04/10/2019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BB78B-74E0-4F47-B7E9-0672D9A99C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10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4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5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8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92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6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7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01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0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42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88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66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0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2D895-60E4-4632-B943-9A5BA51446DF}" type="datetimeFigureOut">
              <a:rPr lang="es-ES" smtClean="0"/>
              <a:pPr/>
              <a:t>04/10/2019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74F33-F093-4E1D-9AF4-5CA7A68EA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93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nes.lucana.p@Gmail.co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129" y="366687"/>
            <a:ext cx="5143872" cy="2572805"/>
          </a:xfrm>
        </p:spPr>
        <p:txBody>
          <a:bodyPr>
            <a:noAutofit/>
          </a:bodyPr>
          <a:lstStyle/>
          <a:p>
            <a:pPr algn="l"/>
            <a: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PSICOMOTRICIDAD</a:t>
            </a:r>
            <a:b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Y MÙSICA EN </a:t>
            </a:r>
            <a:b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EDUCACION </a:t>
            </a:r>
            <a:b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36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INICIAL </a:t>
            </a:r>
            <a:endParaRPr lang="es-ES" sz="36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694232">
            <a:off x="5416946" y="5906762"/>
            <a:ext cx="3780928" cy="864096"/>
          </a:xfrm>
        </p:spPr>
        <p:txBody>
          <a:bodyPr>
            <a:normAutofit/>
          </a:bodyPr>
          <a:lstStyle/>
          <a:p>
            <a:pPr algn="l"/>
            <a:r>
              <a:rPr lang="es-ES" sz="2400" b="1" i="1" dirty="0" smtClean="0">
                <a:solidFill>
                  <a:srgbClr val="7030A0"/>
                </a:solidFill>
              </a:rPr>
              <a:t>   </a:t>
            </a:r>
            <a:r>
              <a:rPr lang="es-ES" sz="2400" b="1" i="1" dirty="0" smtClean="0">
                <a:solidFill>
                  <a:srgbClr val="7030A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María Inés Lucana</a:t>
            </a:r>
          </a:p>
        </p:txBody>
      </p:sp>
      <p:pic>
        <p:nvPicPr>
          <p:cNvPr id="5" name="4 Imagen" descr="D:\Escritorio14082016\fotos260915\SAM_28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362">
            <a:off x="3174575" y="1739513"/>
            <a:ext cx="5203814" cy="42005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2 Subtítulo"/>
          <p:cNvSpPr txBox="1">
            <a:spLocks/>
          </p:cNvSpPr>
          <p:nvPr/>
        </p:nvSpPr>
        <p:spPr>
          <a:xfrm rot="20682760">
            <a:off x="4754266" y="5346576"/>
            <a:ext cx="2682321" cy="650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400" b="1" i="1" dirty="0" smtClean="0">
                <a:solidFill>
                  <a:srgbClr val="7030A0"/>
                </a:solidFill>
              </a:rPr>
              <a:t>  </a:t>
            </a:r>
            <a:r>
              <a:rPr lang="es-ES" sz="2400" b="1" i="1" dirty="0" smtClean="0">
                <a:solidFill>
                  <a:schemeClr val="bg1"/>
                </a:solidFill>
              </a:rPr>
              <a:t>Materiales MILP </a:t>
            </a:r>
            <a:endParaRPr lang="es-ES" sz="2400" b="1" i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9776"/>
            <a:ext cx="6840760" cy="114300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>
                <a:solidFill>
                  <a:srgbClr val="0070C0"/>
                </a:solidFill>
              </a:rPr>
              <a:t>PRINCIPIOS DE LA EDUCACION INICIAL </a:t>
            </a:r>
            <a:endParaRPr lang="es-PE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881914"/>
              </p:ext>
            </p:extLst>
          </p:nvPr>
        </p:nvGraphicFramePr>
        <p:xfrm>
          <a:off x="208248" y="1412777"/>
          <a:ext cx="5207814" cy="511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680">
            <a:off x="5519516" y="2981915"/>
            <a:ext cx="3195995" cy="34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0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22176"/>
            <a:ext cx="7264424" cy="1143000"/>
          </a:xfrm>
        </p:spPr>
        <p:txBody>
          <a:bodyPr/>
          <a:lstStyle/>
          <a:p>
            <a:pPr algn="l"/>
            <a:r>
              <a:rPr lang="es-PE" sz="2000" b="1" dirty="0" smtClean="0">
                <a:solidFill>
                  <a:prstClr val="black"/>
                </a:solidFill>
                <a:ea typeface="+mn-ea"/>
                <a:cs typeface="+mn-cs"/>
              </a:rPr>
              <a:t>COMPETENCIA : SE </a:t>
            </a:r>
            <a:r>
              <a:rPr lang="es-PE" sz="2000" b="1" dirty="0">
                <a:solidFill>
                  <a:prstClr val="black"/>
                </a:solidFill>
                <a:ea typeface="+mn-ea"/>
                <a:cs typeface="+mn-cs"/>
              </a:rPr>
              <a:t>DESENVUELVE DE MANERA </a:t>
            </a:r>
            <a:r>
              <a:rPr lang="es-PE" sz="2000" b="1" dirty="0" smtClean="0">
                <a:solidFill>
                  <a:prstClr val="black"/>
                </a:solidFill>
                <a:ea typeface="+mn-ea"/>
                <a:cs typeface="+mn-cs"/>
              </a:rPr>
              <a:t>AUTÓNOMA</a:t>
            </a:r>
            <a:br>
              <a:rPr lang="es-PE" sz="2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PE" sz="2000" b="1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s-PE" sz="2000" b="1" dirty="0" smtClean="0">
                <a:solidFill>
                  <a:prstClr val="black"/>
                </a:solidFill>
                <a:ea typeface="+mn-ea"/>
                <a:cs typeface="+mn-cs"/>
              </a:rPr>
              <a:t>                               </a:t>
            </a:r>
            <a:r>
              <a:rPr lang="es-PE" sz="2000" b="1" dirty="0">
                <a:solidFill>
                  <a:prstClr val="black"/>
                </a:solidFill>
                <a:ea typeface="+mn-ea"/>
                <a:cs typeface="+mn-cs"/>
              </a:rPr>
              <a:t>A </a:t>
            </a:r>
            <a:r>
              <a:rPr lang="es-PE" sz="2000" b="1" dirty="0" smtClean="0">
                <a:solidFill>
                  <a:prstClr val="black"/>
                </a:solidFill>
                <a:ea typeface="+mn-ea"/>
                <a:cs typeface="+mn-cs"/>
              </a:rPr>
              <a:t>TRAVÉS DE SU MOTRICIDAD (</a:t>
            </a:r>
            <a:r>
              <a:rPr lang="es-PE" sz="1400" b="1" dirty="0" smtClean="0">
                <a:solidFill>
                  <a:prstClr val="black"/>
                </a:solidFill>
                <a:ea typeface="+mn-ea"/>
                <a:cs typeface="+mn-cs"/>
              </a:rPr>
              <a:t>CN 2016</a:t>
            </a:r>
            <a:r>
              <a:rPr lang="es-PE" sz="2000" b="1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149080"/>
            <a:ext cx="7847110" cy="2304256"/>
          </a:xfrm>
          <a:ln w="508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PE" sz="2000" b="1" dirty="0" smtClean="0"/>
              <a:t>Los niños </a:t>
            </a:r>
            <a:r>
              <a:rPr lang="es-PE" sz="2000" b="1" dirty="0"/>
              <a:t>irán logrando, progresivamente, la construcción de su imagen y su esquema corporal, a partir de la exploración de sus movimientos, posturas y desplazamientos, en la interacción con el entorno, durante el juego y la actividad autónoma. Todo esto les permitirá lograr, de manera paulatina, el dominio de su cuerpo, el desarrollo y control de sus posturas, la coordinación de sus movimientos, y el sentido de ubicación y organización en razón al tiempo, al espacio y los otros. </a:t>
            </a:r>
            <a:endParaRPr lang="es-PE" sz="2000" b="1" cap="non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1571375"/>
            <a:ext cx="5536232" cy="2304256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PE" sz="2000" b="1" dirty="0" smtClean="0">
                <a:cs typeface="Arial" pitchFamily="34" charset="0"/>
              </a:rPr>
              <a:t>Comprensión progresiva y toma conciencia de sí mismo en interacción con el espacio y las personas de su entorno, lo que le permite construir su identidad y autoestima. Esto supone que el estudiante se desenvuelva por propia iniciativa y de manera placentera, interiorizando y organizando sus movimientos eficazmente según sus posibilidades.</a:t>
            </a:r>
            <a:endParaRPr lang="es-PE" sz="2000" b="1" dirty="0"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426" y="1340768"/>
            <a:ext cx="2744460" cy="262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8223" y="332656"/>
            <a:ext cx="6334940" cy="794257"/>
          </a:xfrm>
        </p:spPr>
        <p:txBody>
          <a:bodyPr>
            <a:normAutofit/>
          </a:bodyPr>
          <a:lstStyle/>
          <a:p>
            <a:pPr algn="l"/>
            <a:r>
              <a:rPr lang="es-PE" sz="2800" b="1" dirty="0" smtClean="0">
                <a:latin typeface="Arial" pitchFamily="34" charset="0"/>
                <a:cs typeface="Arial" pitchFamily="34" charset="0"/>
              </a:rPr>
              <a:t>Capacidades</a:t>
            </a:r>
            <a:r>
              <a:rPr lang="es-P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(CN)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8223" y="1484784"/>
            <a:ext cx="3600400" cy="4824536"/>
          </a:xfrm>
          <a:ln w="508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just"/>
            <a:r>
              <a:rPr lang="es-PE" sz="2000" b="1" dirty="0" smtClean="0"/>
              <a:t>COMPRENDE SU CUERPO</a:t>
            </a:r>
            <a:r>
              <a:rPr lang="es-PE" sz="2000" dirty="0" smtClean="0"/>
              <a:t>: </a:t>
            </a:r>
          </a:p>
          <a:p>
            <a:pPr marL="0" indent="0" algn="just">
              <a:buNone/>
            </a:pPr>
            <a:r>
              <a:rPr lang="es-PE" sz="2000" dirty="0" smtClean="0"/>
              <a:t>ES LA INTERIORIZACIÓN PROGRESIVA QUE LOS ESTUDIANTES TIENEN DE SU CUERPO EN ESTADO ESTÁTICO O EN MOVIMIENTO Y CON RELACIÓN AL ESPACIO, EL TIEMPO, LOS OTROS Y LOS OBJETOS DE SU ENTORNO, PERMITIÉNDOLES EL DESARROLLO DE SU PERSONALIDAD Y LA REPRESENTACIÓN MENTAL DE SU CUERPO. </a:t>
            </a:r>
          </a:p>
          <a:p>
            <a:endParaRPr lang="es-PE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860032" y="1484784"/>
            <a:ext cx="3744416" cy="4824536"/>
          </a:xfrm>
          <a:prstGeom prst="rect">
            <a:avLst/>
          </a:prstGeom>
          <a:ln w="50800">
            <a:solidFill>
              <a:srgbClr val="00B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prstClr val="black"/>
              </a:buClr>
            </a:pPr>
            <a:r>
              <a:rPr lang="es-PE" b="1" dirty="0" smtClean="0">
                <a:solidFill>
                  <a:prstClr val="black"/>
                </a:solidFill>
              </a:rPr>
              <a:t>Se </a:t>
            </a:r>
            <a:r>
              <a:rPr lang="es-PE" b="1" dirty="0">
                <a:solidFill>
                  <a:prstClr val="black"/>
                </a:solidFill>
              </a:rPr>
              <a:t>expresa corporalmente: </a:t>
            </a:r>
            <a:r>
              <a:rPr lang="es-PE" dirty="0">
                <a:solidFill>
                  <a:prstClr val="black"/>
                </a:solidFill>
              </a:rPr>
              <a:t>Es el uso del lenguaje corporal para comunicar emociones, sentimientos y pensamientos. Implica </a:t>
            </a:r>
            <a:r>
              <a:rPr lang="es-PE" dirty="0" smtClean="0">
                <a:solidFill>
                  <a:prstClr val="black"/>
                </a:solidFill>
              </a:rPr>
              <a:t>utilizar  </a:t>
            </a:r>
            <a:r>
              <a:rPr lang="es-PE" dirty="0">
                <a:solidFill>
                  <a:prstClr val="black"/>
                </a:solidFill>
              </a:rPr>
              <a:t>el tono</a:t>
            </a:r>
            <a:r>
              <a:rPr lang="es-PE" dirty="0" smtClean="0">
                <a:solidFill>
                  <a:prstClr val="black"/>
                </a:solidFill>
              </a:rPr>
              <a:t>, los </a:t>
            </a:r>
            <a:r>
              <a:rPr lang="es-PE" dirty="0">
                <a:solidFill>
                  <a:prstClr val="black"/>
                </a:solidFill>
              </a:rPr>
              <a:t>gestos, mímicas, posturas y movimientos para expresarse, desarrollando la </a:t>
            </a:r>
            <a:r>
              <a:rPr lang="es-PE" b="1" dirty="0">
                <a:solidFill>
                  <a:prstClr val="black"/>
                </a:solidFill>
              </a:rPr>
              <a:t>creatividad</a:t>
            </a:r>
            <a:r>
              <a:rPr lang="es-PE" dirty="0">
                <a:solidFill>
                  <a:prstClr val="black"/>
                </a:solidFill>
              </a:rPr>
              <a:t> al usar todos los recursos que ofrece el cuerpo y el movimiento. </a:t>
            </a:r>
          </a:p>
          <a:p>
            <a:pPr>
              <a:buClr>
                <a:prstClr val="black"/>
              </a:buClr>
            </a:pP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34940" cy="794257"/>
          </a:xfrm>
        </p:spPr>
        <p:txBody>
          <a:bodyPr>
            <a:normAutofit fontScale="90000"/>
          </a:bodyPr>
          <a:lstStyle/>
          <a:p>
            <a:pPr algn="l"/>
            <a:r>
              <a:rPr lang="es-PE" sz="2800" b="1" dirty="0" smtClean="0">
                <a:latin typeface="Arial" pitchFamily="34" charset="0"/>
                <a:cs typeface="Arial" pitchFamily="34" charset="0"/>
              </a:rPr>
              <a:t>Desempeños</a:t>
            </a:r>
            <a:r>
              <a:rPr lang="es-P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/>
            </a:r>
            <a:br>
              <a:rPr lang="es-PE" sz="1600" dirty="0">
                <a:latin typeface="Arial" pitchFamily="34" charset="0"/>
                <a:cs typeface="Arial" pitchFamily="34" charset="0"/>
              </a:rPr>
            </a:br>
            <a:r>
              <a:rPr lang="es-P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PE" sz="1600" dirty="0" smtClean="0">
                <a:latin typeface="Arial" pitchFamily="34" charset="0"/>
                <a:cs typeface="Arial" pitchFamily="34" charset="0"/>
              </a:rPr>
            </a:b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484784"/>
            <a:ext cx="5256584" cy="5047536"/>
          </a:xfrm>
          <a:prstGeom prst="rect">
            <a:avLst/>
          </a:prstGeom>
          <a:ln w="476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1400" dirty="0" smtClean="0">
                <a:solidFill>
                  <a:srgbClr val="000000"/>
                </a:solidFill>
                <a:latin typeface="Calibri Light"/>
              </a:rPr>
              <a:t>.Realiza </a:t>
            </a:r>
            <a:r>
              <a:rPr lang="es-PE" sz="1400" dirty="0">
                <a:solidFill>
                  <a:srgbClr val="000000"/>
                </a:solidFill>
                <a:latin typeface="Calibri Light"/>
              </a:rPr>
              <a:t>acciones y juegos de manera autónoma combinando habilidades motrices básicas como correr, saltar, trepar, rodar, deslizarse, hacer giros y volteretas –en los que expresa sus emociones– explorando las posibilidades de su cuerpo con relación al espacio, el tiempo, la superficie y los objetos; en estas acciones, muestra predominio y mayor control de un lado de su cuerpo. </a:t>
            </a:r>
            <a:endParaRPr lang="es-PE" sz="1400" dirty="0" smtClean="0">
              <a:solidFill>
                <a:srgbClr val="000000"/>
              </a:solidFill>
              <a:latin typeface="Calibri Light"/>
            </a:endParaRPr>
          </a:p>
          <a:p>
            <a:pPr algn="just"/>
            <a:endParaRPr lang="es-PE" sz="1400" dirty="0" smtClean="0">
              <a:solidFill>
                <a:srgbClr val="000000"/>
              </a:solidFill>
              <a:latin typeface="Calibri Light"/>
            </a:endParaRPr>
          </a:p>
          <a:p>
            <a:pPr algn="just"/>
            <a:r>
              <a:rPr lang="es-PE" sz="1400" dirty="0" smtClean="0">
                <a:solidFill>
                  <a:srgbClr val="000000"/>
                </a:solidFill>
                <a:latin typeface="Calibri Light"/>
              </a:rPr>
              <a:t>• </a:t>
            </a:r>
            <a:r>
              <a:rPr lang="es-PE" sz="1400" dirty="0">
                <a:solidFill>
                  <a:srgbClr val="000000"/>
                </a:solidFill>
                <a:latin typeface="Calibri Light"/>
              </a:rPr>
              <a:t>Realiza acciones y movimientos de coordinación óculo-manual y óculo-</a:t>
            </a:r>
            <a:r>
              <a:rPr lang="es-PE" sz="1400" dirty="0" err="1">
                <a:solidFill>
                  <a:srgbClr val="000000"/>
                </a:solidFill>
                <a:latin typeface="Calibri Light"/>
              </a:rPr>
              <a:t>podal</a:t>
            </a:r>
            <a:r>
              <a:rPr lang="es-PE" sz="1400" dirty="0">
                <a:solidFill>
                  <a:srgbClr val="000000"/>
                </a:solidFill>
                <a:latin typeface="Calibri Light"/>
              </a:rPr>
              <a:t> que requieren mayor precisión. Lo hace en diferentes situaciones cotidianas, de juego o de representación gráfico-plástica, ajustándose a los límites espaciales y a las características de los objetos, materiales y/o herramientas que utilizan, según sus necesidades, intereses y posibilidades. </a:t>
            </a:r>
            <a:endParaRPr lang="es-PE" sz="1400" dirty="0" smtClean="0">
              <a:solidFill>
                <a:srgbClr val="000000"/>
              </a:solidFill>
              <a:latin typeface="Calibri Light"/>
            </a:endParaRPr>
          </a:p>
          <a:p>
            <a:pPr algn="just"/>
            <a:endParaRPr lang="es-PE" sz="1400" dirty="0" smtClean="0">
              <a:solidFill>
                <a:srgbClr val="000000"/>
              </a:solidFill>
              <a:latin typeface="Calibri Light"/>
            </a:endParaRPr>
          </a:p>
          <a:p>
            <a:pPr algn="just"/>
            <a:r>
              <a:rPr lang="es-PE" sz="1400" dirty="0" smtClean="0">
                <a:solidFill>
                  <a:srgbClr val="000000"/>
                </a:solidFill>
                <a:latin typeface="Calibri Light"/>
              </a:rPr>
              <a:t>• </a:t>
            </a:r>
            <a:r>
              <a:rPr lang="es-PE" sz="1400" dirty="0">
                <a:solidFill>
                  <a:srgbClr val="000000"/>
                </a:solidFill>
                <a:latin typeface="Calibri Light"/>
              </a:rPr>
              <a:t>Reconoce sus sensaciones corporales, e identifica las necesidades y cambios en el estado de su cuerpo, como la respiración y sudoración. Reconoce las partes de su cuerpo al relacionarlas con sus acciones y nombrarlas espontáneamente en diferentes situaciones cotidianas. Representa su cuerpo (o el de otro) a su manera, incorporando más detalles de la figura humana, e incluyendo algunas características propias (cabello corto, largo, lacio, rizado, etc.). 	</a:t>
            </a:r>
          </a:p>
        </p:txBody>
      </p:sp>
      <p:pic>
        <p:nvPicPr>
          <p:cNvPr id="6" name="3 Imagen" descr="G:\fotos 1205\SAM_13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78" y="1772816"/>
            <a:ext cx="3700822" cy="4203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 rot="20607453">
            <a:off x="6462166" y="4179873"/>
            <a:ext cx="1589719" cy="32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Materiales  MILP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759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7"/>
          </a:xfrm>
        </p:spPr>
        <p:txBody>
          <a:bodyPr/>
          <a:lstStyle/>
          <a:p>
            <a:r>
              <a:rPr lang="es-E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metodología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4536504" cy="4680520"/>
          </a:xfrm>
        </p:spPr>
        <p:txBody>
          <a:bodyPr>
            <a:normAutofit fontScale="77500" lnSpcReduction="20000"/>
          </a:bodyPr>
          <a:lstStyle/>
          <a:p>
            <a:endParaRPr lang="es-ES" b="1" dirty="0" smtClean="0">
              <a:latin typeface="Arial" charset="0"/>
              <a:cs typeface="Arial" charset="0"/>
            </a:endParaRPr>
          </a:p>
          <a:p>
            <a:r>
              <a:rPr lang="es-ES" b="1" dirty="0" smtClean="0">
                <a:latin typeface="Arial" charset="0"/>
                <a:cs typeface="Arial" charset="0"/>
              </a:rPr>
              <a:t>EL MÉTODO CREATIVO</a:t>
            </a:r>
          </a:p>
          <a:p>
            <a:endParaRPr lang="es-ES" b="1" dirty="0" smtClean="0">
              <a:latin typeface="Arial" charset="0"/>
              <a:cs typeface="Arial" charset="0"/>
            </a:endParaRPr>
          </a:p>
          <a:p>
            <a:pPr algn="just"/>
            <a:r>
              <a:rPr lang="es-ES" b="1" dirty="0" smtClean="0">
                <a:cs typeface="Arial" charset="0"/>
              </a:rPr>
              <a:t>Se apoya ante todo en el concepto del ser unidad vital indivisible .</a:t>
            </a:r>
          </a:p>
          <a:p>
            <a:pPr algn="just"/>
            <a:r>
              <a:rPr lang="es-ES" b="1" dirty="0" smtClean="0">
                <a:cs typeface="Arial" charset="0"/>
              </a:rPr>
              <a:t>Tiene como objetivo específico el ejercitar el pensamiento divergente en la solución de la tarea de  movimiento, el cual constituye la base para el desarrollo de la creatividad</a:t>
            </a:r>
            <a:r>
              <a:rPr lang="es-ES" b="1" dirty="0" smtClean="0">
                <a:latin typeface="Arial Black" panose="020B0A04020102020204" pitchFamily="34" charset="0"/>
                <a:cs typeface="Arial" charset="0"/>
              </a:rPr>
              <a:t>.</a:t>
            </a:r>
          </a:p>
          <a:p>
            <a:pPr algn="just"/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E:\fotods Psic\IMG_3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73" y="1988840"/>
            <a:ext cx="3560674" cy="4248472"/>
          </a:xfrm>
          <a:prstGeom prst="rect">
            <a:avLst/>
          </a:prstGeom>
          <a:noFill/>
          <a:ln w="50800">
            <a:solidFill>
              <a:srgbClr val="7030A0"/>
            </a:solidFill>
            <a:miter lim="800000"/>
            <a:headEnd/>
            <a:tailEnd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>
            <a:normAutofit/>
          </a:bodyPr>
          <a:lstStyle/>
          <a:p>
            <a:endParaRPr lang="es-ES" sz="1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330" y="1916833"/>
            <a:ext cx="3670646" cy="4032448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cs typeface="Arial" charset="0"/>
              </a:rPr>
              <a:t>El método se orienta a hacer aflorar la vivencia y la espontaneidad</a:t>
            </a:r>
            <a:r>
              <a:rPr lang="es-ES" sz="2000" dirty="0" smtClean="0">
                <a:cs typeface="Arial" charset="0"/>
              </a:rPr>
              <a:t>.</a:t>
            </a:r>
          </a:p>
          <a:p>
            <a:pPr algn="just"/>
            <a:endParaRPr lang="es-ES" sz="2000" dirty="0">
              <a:cs typeface="Arial" charset="0"/>
            </a:endParaRPr>
          </a:p>
          <a:p>
            <a:pPr algn="just"/>
            <a:r>
              <a:rPr lang="es-ES" sz="2000" dirty="0" smtClean="0">
                <a:cs typeface="Arial" charset="0"/>
              </a:rPr>
              <a:t>Permite al niño explorar permanentemente nuevas maneras de identificar, sus capacidades, de reconocer sus avances personales y de alegrarse con las metas cumplidas .</a:t>
            </a:r>
          </a:p>
          <a:p>
            <a:pPr algn="just"/>
            <a:endParaRPr lang="es-ES" sz="2000" dirty="0">
              <a:latin typeface="Arial Black" panose="020B0A04020102020204" pitchFamily="34" charset="0"/>
            </a:endParaRPr>
          </a:p>
        </p:txBody>
      </p:sp>
      <p:pic>
        <p:nvPicPr>
          <p:cNvPr id="5" name="4 Imagen" descr="C:\Users\MARIA INEAS\AppData\Local\Temp\904282_591877617503281_632669802_o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65" y="1916834"/>
            <a:ext cx="3648115" cy="4752526"/>
          </a:xfrm>
          <a:prstGeom prst="rect">
            <a:avLst/>
          </a:prstGeom>
          <a:noFill/>
          <a:ln w="41275"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6" name="Rectángulo 5"/>
          <p:cNvSpPr/>
          <p:nvPr/>
        </p:nvSpPr>
        <p:spPr>
          <a:xfrm>
            <a:off x="5627826" y="5517232"/>
            <a:ext cx="2640874" cy="306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Creaciones</a:t>
            </a:r>
            <a:r>
              <a:rPr lang="es-PE" sz="2000" b="1" dirty="0" smtClean="0">
                <a:solidFill>
                  <a:schemeClr val="tx1"/>
                </a:solidFill>
              </a:rPr>
              <a:t>  </a:t>
            </a:r>
            <a:r>
              <a:rPr lang="es-PE" sz="2000" dirty="0" smtClean="0"/>
              <a:t> MILP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3017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EL PROFESOR</a:t>
            </a:r>
            <a:br>
              <a:rPr lang="es-ES" b="1" dirty="0">
                <a:latin typeface="Arial" pitchFamily="34" charset="0"/>
                <a:cs typeface="Arial" pitchFamily="34" charset="0"/>
              </a:rPr>
            </a:br>
            <a:endParaRPr lang="es-PE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23529" y="1599438"/>
            <a:ext cx="3528392" cy="4412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2000" dirty="0" smtClean="0">
                <a:cs typeface="Arial" pitchFamily="34" charset="0"/>
              </a:rPr>
              <a:t>Le permite la oportunidad de liberar al niño de su tutela y  dependencia,  dejándole la iniciativa de plantear sus propios patrones  cinéticos , patrones que todo el grupo está en condiciones de realizar, de  diversificar, ya que  éste se ubico dentro de los limites del éxito y el fracaso de cualquiera de los integrantes, sin afectar su proceso como persona.</a:t>
            </a:r>
          </a:p>
          <a:p>
            <a:endParaRPr lang="es-ES" sz="2000" dirty="0">
              <a:latin typeface="Arial Black" panose="020B0A04020102020204" pitchFamily="34" charset="0"/>
            </a:endParaRPr>
          </a:p>
        </p:txBody>
      </p:sp>
      <p:pic>
        <p:nvPicPr>
          <p:cNvPr id="5" name="5 Marcador de contenido" descr="C:\Users\MARIA INEAS\AppData\Local\Temp\472729_582361511796004_587997450_o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42" y="1484784"/>
            <a:ext cx="4704639" cy="482453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700698" y="5517232"/>
            <a:ext cx="1808663" cy="327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Materiales  MILP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176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" y="260648"/>
            <a:ext cx="4258816" cy="972665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Proceso metodológico</a:t>
            </a:r>
            <a:br>
              <a:rPr lang="es-E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s-ES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JOSEFA LORA</a:t>
            </a:r>
            <a:br>
              <a:rPr lang="es-ES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2200" y="2444732"/>
            <a:ext cx="2304256" cy="11477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3.   Momento </a:t>
            </a:r>
            <a:r>
              <a:rPr lang="es-ES" sz="18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integración</a:t>
            </a:r>
            <a:endParaRPr lang="es-E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923" y="2654684"/>
            <a:ext cx="2775991" cy="270984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95" y="5267342"/>
            <a:ext cx="22796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D:\fotos05072016\DSCI1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7" y="2040724"/>
            <a:ext cx="2521932" cy="245481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611560" y="1233313"/>
            <a:ext cx="2575363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De iniciación</a:t>
            </a:r>
            <a:endParaRPr lang="es-ES" sz="18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491880" y="1640898"/>
            <a:ext cx="3096344" cy="126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eriod" startAt="2"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De diversificación propiamente dicha</a:t>
            </a:r>
            <a:endParaRPr lang="es-ES" sz="1800" dirty="0"/>
          </a:p>
        </p:txBody>
      </p:sp>
      <p:pic>
        <p:nvPicPr>
          <p:cNvPr id="10" name="Picture 3" descr="D:\fotos05072016\DSCI1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306" y="3717032"/>
            <a:ext cx="2795301" cy="260892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942170" y="4022130"/>
            <a:ext cx="1683726" cy="289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Materiales  MILP</a:t>
            </a:r>
            <a:endParaRPr lang="es-ES" sz="18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822778" y="4904198"/>
            <a:ext cx="1808663" cy="327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Materiales  MILP</a:t>
            </a: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266091" y="665877"/>
            <a:ext cx="6149579" cy="12948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PE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</a:rPr>
              <a:t>SECUENCIA DIDÁCTICA </a:t>
            </a:r>
            <a:r>
              <a:rPr lang="es-PE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</a:rPr>
              <a:t>PARA FAVORECER EL  DESARROLLO DE LA PSICOMOTRICIDAD </a:t>
            </a:r>
            <a:r>
              <a:rPr lang="es-P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</a:rPr>
              <a:t> </a:t>
            </a:r>
            <a:endParaRPr lang="es-PE" sz="2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2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1560" y="2092569"/>
            <a:ext cx="2158190" cy="3855794"/>
          </a:xfrm>
          <a:prstGeom prst="rect">
            <a:avLst/>
          </a:prstGeom>
          <a:ln w="66675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36440" y="3084725"/>
            <a:ext cx="1908429" cy="2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spcBef>
                <a:spcPts val="1125"/>
              </a:spcBef>
            </a:pPr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curricular  para el desarrollo de </a:t>
            </a:r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actividades  </a:t>
            </a:r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psicomotrices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ts val="1125"/>
              </a:spcBef>
            </a:pP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65927" y="2092569"/>
            <a:ext cx="2161534" cy="3855794"/>
          </a:xfrm>
          <a:prstGeom prst="rect">
            <a:avLst/>
          </a:prstGeom>
          <a:ln w="698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359929" y="3357656"/>
            <a:ext cx="1773527" cy="163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 hangingPunct="1">
              <a:spcBef>
                <a:spcPts val="1125"/>
              </a:spcBef>
            </a:pP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Evaluación y retroalimentación permanente del proceso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117009" y="2896848"/>
            <a:ext cx="2854913" cy="305151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E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75857" y="3348900"/>
            <a:ext cx="2696065" cy="1861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</a:rPr>
              <a:t>Aplicación </a:t>
            </a:r>
            <a:r>
              <a:rPr lang="es-E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</a:rPr>
              <a:t> de la metodología creativa  para el desarrollo  de la </a:t>
            </a:r>
            <a:endParaRPr lang="es-E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2" charset="0"/>
            </a:endParaRPr>
          </a:p>
          <a:p>
            <a:pPr algn="ct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</a:rPr>
              <a:t>psicomotricidad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974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988"/>
            <a:ext cx="8136904" cy="65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4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821416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73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7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754">
            <a:off x="4749136" y="2341538"/>
            <a:ext cx="3884545" cy="374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3888432" cy="35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27584" y="508518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b="1" i="1" dirty="0">
              <a:latin typeface="Arial" charset="0"/>
              <a:cs typeface="Arial" charset="0"/>
            </a:endParaRPr>
          </a:p>
          <a:p>
            <a:r>
              <a:rPr lang="es-ES" b="1" i="1" dirty="0">
                <a:latin typeface="Arial" charset="0"/>
                <a:cs typeface="Arial" charset="0"/>
              </a:rPr>
              <a:t> </a:t>
            </a:r>
            <a:r>
              <a:rPr lang="es-ES" b="1" i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rial" charset="0"/>
              </a:rPr>
              <a:t>María  Inés  Lucana</a:t>
            </a:r>
          </a:p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hlinkClick r:id="rId4"/>
              </a:rPr>
              <a:t>mines.lucana.p@Gmail.com</a:t>
            </a:r>
            <a:endParaRPr lang="es-ES" sz="1600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ES" b="1" i="1" dirty="0" err="1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Cel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s-ES" b="1" i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: </a:t>
            </a:r>
            <a:r>
              <a:rPr lang="es-ES" b="1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-  </a:t>
            </a:r>
            <a:r>
              <a:rPr lang="es-ES" b="1" i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994958211</a:t>
            </a:r>
          </a:p>
        </p:txBody>
      </p:sp>
    </p:spTree>
    <p:extLst>
      <p:ext uri="{BB962C8B-B14F-4D97-AF65-F5344CB8AC3E}">
        <p14:creationId xmlns:p14="http://schemas.microsoft.com/office/powerpoint/2010/main" val="41002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20" y="2132856"/>
            <a:ext cx="4027832" cy="406654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3"/>
          <a:stretch/>
        </p:blipFill>
        <p:spPr bwMode="auto">
          <a:xfrm>
            <a:off x="611560" y="980728"/>
            <a:ext cx="4773582" cy="521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MARIA INEAS\AppData\Local\Temp\857228_556362991054744_1709161457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87" y="1844825"/>
            <a:ext cx="3892893" cy="4680520"/>
          </a:xfrm>
          <a:prstGeom prst="rect">
            <a:avLst/>
          </a:prstGeom>
          <a:noFill/>
          <a:ln w="53975">
            <a:solidFill>
              <a:srgbClr val="7030A0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714202"/>
          </a:xfrm>
        </p:spPr>
        <p:txBody>
          <a:bodyPr>
            <a:normAutofit/>
          </a:bodyPr>
          <a:lstStyle/>
          <a:p>
            <a:pPr algn="l"/>
            <a:r>
              <a:rPr lang="es-ES" sz="36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EDUCACIÒN PSICOMOTRIZ</a:t>
            </a:r>
            <a:endParaRPr lang="es-ES" sz="36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4536504" cy="5013176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“Educación extraordinariamente  rica que ayuda al niño a construirse  como persona única y diferente ,lista para actuar en el mundo que le rodea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Además  de relacionarse con la naturaleza  en una actitud de preservarla y servirse de ella para beneficio de todos”</a:t>
            </a:r>
          </a:p>
          <a:p>
            <a:pPr algn="just"/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Josefa Lora Risco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68144" y="6093296"/>
            <a:ext cx="2640874" cy="306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Creaciones MILP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Educación psicomotriz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685801" y="2060575"/>
            <a:ext cx="3382143" cy="45367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educación Psicomotriz para cumplir su verdadero fin, ajusta su objetivo el proceso de estructuración  que conocemos con el nombre de Esquema Corporal, cimiento  y andamiaje  del desarrollo integral.</a:t>
            </a:r>
          </a:p>
        </p:txBody>
      </p:sp>
      <p:pic>
        <p:nvPicPr>
          <p:cNvPr id="5" name="4 Imagen" descr="C:\Users\MARIA INEAS\AppData\Local\Temp\793854_553840264640350_103381342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104456" cy="4248472"/>
          </a:xfrm>
          <a:prstGeom prst="rect">
            <a:avLst/>
          </a:prstGeom>
          <a:noFill/>
          <a:ln w="31750"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6" name="Rectángulo 5"/>
          <p:cNvSpPr/>
          <p:nvPr/>
        </p:nvSpPr>
        <p:spPr>
          <a:xfrm>
            <a:off x="5652120" y="5949280"/>
            <a:ext cx="2044007" cy="306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Creaciones MILP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9"/>
            <a:ext cx="5760640" cy="792088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ESQUEMA CORPORAL</a:t>
            </a:r>
            <a:endParaRPr lang="es-E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406421" y="1968552"/>
            <a:ext cx="3744416" cy="4628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   El Esquema corporal  no representa una estructura rígida  a la que se van anexando conductas motoras, sino  que es el resultado  de experiencias corporales organizadas de estrechas relaciones entre el individuo y el medio.</a:t>
            </a:r>
          </a:p>
        </p:txBody>
      </p:sp>
      <p:pic>
        <p:nvPicPr>
          <p:cNvPr id="5" name="4 Imagen" descr="C:\Users\MARIA INEAS\AppData\Local\Temp\981605_600021113355598_1235642392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48472" cy="45365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6" name="Rectángulo 5"/>
          <p:cNvSpPr/>
          <p:nvPr/>
        </p:nvSpPr>
        <p:spPr>
          <a:xfrm>
            <a:off x="6228184" y="5899580"/>
            <a:ext cx="242132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bg1"/>
                </a:solidFill>
              </a:rPr>
              <a:t>Creaciones MILP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1143000"/>
          </a:xfrm>
        </p:spPr>
        <p:txBody>
          <a:bodyPr/>
          <a:lstStyle/>
          <a:p>
            <a:pPr algn="l"/>
            <a:r>
              <a:rPr lang="es-MX" b="1" dirty="0" smtClean="0"/>
              <a:t> </a:t>
            </a:r>
            <a:r>
              <a:rPr lang="es-MX" b="1" dirty="0" smtClean="0">
                <a:solidFill>
                  <a:srgbClr val="7030A0"/>
                </a:solidFill>
              </a:rPr>
              <a:t>Creatividad</a:t>
            </a:r>
            <a:endParaRPr lang="es-MX" b="1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3754760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Capacidad que toda persona posee, solo requiere de práctica,  fruto de un proceso permanente  de descubrimiento, se  va enriqueciendo de las diferentes experiencias, da paso a la originalidad, como base de nuevas creaciones. 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C:\Users\MARIA INEAS\AppData\Local\Temp\904282_591877617503281_632669802_o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7638"/>
            <a:ext cx="4392488" cy="5107706"/>
          </a:xfrm>
          <a:prstGeom prst="rect">
            <a:avLst/>
          </a:prstGeom>
          <a:noFill/>
          <a:ln w="41275">
            <a:solidFill>
              <a:srgbClr val="7030A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Rectángulo 4"/>
          <p:cNvSpPr/>
          <p:nvPr/>
        </p:nvSpPr>
        <p:spPr>
          <a:xfrm>
            <a:off x="5868144" y="5517232"/>
            <a:ext cx="2640874" cy="306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>
                <a:solidFill>
                  <a:schemeClr val="bg1"/>
                </a:solidFill>
              </a:rPr>
              <a:t>Creaciones MILP</a:t>
            </a:r>
            <a:endParaRPr lang="es-P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02720" y="404664"/>
            <a:ext cx="6588086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PE" sz="2400" b="1" dirty="0">
                <a:solidFill>
                  <a:prstClr val="black"/>
                </a:solidFill>
                <a:latin typeface="Stag-Book"/>
              </a:rPr>
              <a:t>Promueve el razonamiento, la creatividad y/o el pensamiento </a:t>
            </a:r>
            <a:r>
              <a:rPr lang="es-PE" sz="2400" b="1" dirty="0" smtClean="0">
                <a:solidFill>
                  <a:prstClr val="black"/>
                </a:solidFill>
                <a:latin typeface="Stag-Book"/>
              </a:rPr>
              <a:t>crítico.</a:t>
            </a:r>
            <a:endParaRPr lang="es-PE" sz="24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2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82215" y="1484784"/>
            <a:ext cx="2173561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PE" sz="1600" b="1" dirty="0" smtClean="0">
                <a:solidFill>
                  <a:srgbClr val="585757"/>
                </a:solidFill>
              </a:rPr>
              <a:t>Propone actividades </a:t>
            </a:r>
            <a:r>
              <a:rPr lang="es-PE" sz="1600" b="1" dirty="0">
                <a:solidFill>
                  <a:srgbClr val="585757"/>
                </a:solidFill>
              </a:rPr>
              <a:t>de aprendizaje y establece interacciones pedagógicas que </a:t>
            </a:r>
            <a:r>
              <a:rPr lang="es-PE" sz="1600" b="1" dirty="0" smtClean="0">
                <a:solidFill>
                  <a:srgbClr val="585757"/>
                </a:solidFill>
              </a:rPr>
              <a:t>estimulan </a:t>
            </a:r>
            <a:r>
              <a:rPr lang="es-PE" sz="1600" b="1" dirty="0">
                <a:solidFill>
                  <a:srgbClr val="585757"/>
                </a:solidFill>
              </a:rPr>
              <a:t>la formulación </a:t>
            </a:r>
            <a:r>
              <a:rPr lang="es-PE" sz="1600" b="1" dirty="0" smtClean="0">
                <a:solidFill>
                  <a:srgbClr val="585757"/>
                </a:solidFill>
              </a:rPr>
              <a:t>creativa </a:t>
            </a:r>
            <a:r>
              <a:rPr lang="es-PE" sz="1600" b="1" dirty="0">
                <a:solidFill>
                  <a:srgbClr val="585757"/>
                </a:solidFill>
              </a:rPr>
              <a:t>de ideas o productos propios, la comprensión de principios, el </a:t>
            </a:r>
            <a:r>
              <a:rPr lang="es-PE" sz="1600" b="1" dirty="0" smtClean="0">
                <a:solidFill>
                  <a:srgbClr val="585757"/>
                </a:solidFill>
              </a:rPr>
              <a:t>establecimiento de </a:t>
            </a:r>
            <a:r>
              <a:rPr lang="es-PE" sz="1600" b="1" dirty="0">
                <a:solidFill>
                  <a:srgbClr val="585757"/>
                </a:solidFill>
              </a:rPr>
              <a:t>relaciones conceptuales o el desarrollo de </a:t>
            </a:r>
            <a:r>
              <a:rPr lang="es-PE" sz="1600" b="1" dirty="0" smtClean="0">
                <a:solidFill>
                  <a:srgbClr val="585757"/>
                </a:solidFill>
              </a:rPr>
              <a:t>estrategias.</a:t>
            </a:r>
          </a:p>
          <a:p>
            <a:pPr marL="0" indent="0" algn="just">
              <a:buFont typeface="Arial" pitchFamily="34" charset="0"/>
              <a:buNone/>
            </a:pPr>
            <a:endParaRPr lang="es-PE" sz="1600" b="1" dirty="0" smtClean="0">
              <a:solidFill>
                <a:srgbClr val="585757"/>
              </a:solidFill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PE" sz="1600" b="1" dirty="0" smtClean="0">
                <a:solidFill>
                  <a:srgbClr val="585757"/>
                </a:solidFill>
              </a:rPr>
              <a:t>Actividades </a:t>
            </a:r>
            <a:r>
              <a:rPr lang="es-PE" sz="1600" b="1" dirty="0">
                <a:solidFill>
                  <a:srgbClr val="585757"/>
                </a:solidFill>
              </a:rPr>
              <a:t>e interacciones (sea entre docente y estudiantes, o entre estudiantes) que promueven </a:t>
            </a:r>
            <a:r>
              <a:rPr lang="es-PE" sz="1600" b="1" dirty="0" smtClean="0">
                <a:solidFill>
                  <a:srgbClr val="585757"/>
                </a:solidFill>
              </a:rPr>
              <a:t>afectamente </a:t>
            </a:r>
            <a:r>
              <a:rPr lang="es-PE" sz="1600" b="1" dirty="0">
                <a:solidFill>
                  <a:srgbClr val="585757"/>
                </a:solidFill>
              </a:rPr>
              <a:t>el razonamiento, la </a:t>
            </a:r>
            <a:r>
              <a:rPr lang="es-PE" sz="1600" b="1" dirty="0" smtClean="0">
                <a:solidFill>
                  <a:srgbClr val="585757"/>
                </a:solidFill>
              </a:rPr>
              <a:t>creatividad </a:t>
            </a:r>
            <a:r>
              <a:rPr lang="es-PE" sz="1600" b="1" dirty="0">
                <a:solidFill>
                  <a:srgbClr val="585757"/>
                </a:solidFill>
              </a:rPr>
              <a:t>y/o el pensamiento </a:t>
            </a:r>
            <a:r>
              <a:rPr lang="es-PE" sz="1600" b="1" dirty="0" smtClean="0">
                <a:solidFill>
                  <a:srgbClr val="585757"/>
                </a:solidFill>
              </a:rPr>
              <a:t>crítico.</a:t>
            </a:r>
            <a:endParaRPr lang="es-ES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627784" y="1412776"/>
            <a:ext cx="6192688" cy="5040560"/>
          </a:xfrm>
          <a:prstGeom prst="rect">
            <a:avLst/>
          </a:prstGeom>
          <a:ln w="47625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docente promueve efectivamente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RC y/o  PC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durante la sesión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 conjunto.</a:t>
            </a:r>
          </a:p>
          <a:p>
            <a:pPr marL="0" indent="0" algn="just">
              <a:buFont typeface="Arial" pitchFamily="34" charset="0"/>
              <a:buNone/>
            </a:pPr>
            <a:endParaRPr lang="es-PE" sz="1600" dirty="0">
              <a:solidFill>
                <a:srgbClr val="5857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.Ya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través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las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actividades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propone,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interacciones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directas con ellos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las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fomenta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entre ellos.</a:t>
            </a:r>
          </a:p>
          <a:p>
            <a:pPr marL="0" indent="0" algn="just">
              <a:buFont typeface="Arial" pitchFamily="34" charset="0"/>
              <a:buNone/>
            </a:pP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hay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actividades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interacciones pedagógicas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no promueven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esto directamente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 preparatorias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otras que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sí lo logran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endParaRPr lang="es-PE" sz="800" dirty="0">
              <a:solidFill>
                <a:srgbClr val="58575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Deben observarse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actividades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interacciones entre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docente y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estudiantes (o entre estos),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las que hay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elaboración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desarrollo sostenido y progresivo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ideas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Esto ocurre cuando los estudiantes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tienen que identificar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explica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 sus formas de pensar o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 acciones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comparar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o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contrastar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ideas,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argumentar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una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postura,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tomar decisiones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s-PE" sz="1600" b="1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resolver </a:t>
            </a:r>
            <a:r>
              <a:rPr lang="es-PE" sz="1600" b="1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problemas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novedosos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desarrollar un producto original,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hacer predicciones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conjeturas o hipótesis, apropiarse 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manera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 u original del conocimiento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entre </a:t>
            </a:r>
            <a:r>
              <a:rPr lang="es-PE" sz="1600" dirty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otros</a:t>
            </a:r>
            <a:r>
              <a:rPr lang="es-PE" sz="1600" dirty="0" smtClean="0">
                <a:solidFill>
                  <a:srgbClr val="58575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ES" sz="1600" dirty="0">
              <a:solidFill>
                <a:sysClr val="windowText" lastClr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98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902" y="525735"/>
            <a:ext cx="2760573" cy="1923658"/>
          </a:xfrm>
        </p:spPr>
        <p:txBody>
          <a:bodyPr>
            <a:normAutofit/>
          </a:bodyPr>
          <a:lstStyle/>
          <a:p>
            <a:pPr algn="l"/>
            <a:r>
              <a:rPr lang="es-PE" sz="4000" b="1" dirty="0" smtClean="0">
                <a:solidFill>
                  <a:schemeClr val="accent5">
                    <a:lumMod val="75000"/>
                  </a:schemeClr>
                </a:solidFill>
              </a:rPr>
              <a:t>Creatividad </a:t>
            </a:r>
            <a:endParaRPr lang="es-P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0774" y="4828730"/>
            <a:ext cx="16941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200" b="1" dirty="0" smtClean="0">
                <a:solidFill>
                  <a:srgbClr val="7030A0"/>
                </a:solidFill>
              </a:rPr>
              <a:t>Juego</a:t>
            </a:r>
          </a:p>
          <a:p>
            <a:pPr lvl="0" algn="ctr"/>
            <a:r>
              <a:rPr lang="es-PE" sz="2200" b="1" dirty="0" smtClean="0">
                <a:solidFill>
                  <a:srgbClr val="7030A0"/>
                </a:solidFill>
              </a:rPr>
              <a:t> Espontaneo </a:t>
            </a:r>
            <a:endParaRPr lang="es-PE" sz="2200" b="1" dirty="0">
              <a:solidFill>
                <a:srgbClr val="7030A0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>
          <a:xfrm flipV="1">
            <a:off x="-87607" y="289017"/>
            <a:ext cx="6577317" cy="456173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920712" y="1991121"/>
            <a:ext cx="6645725" cy="44070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-107988" y="4915839"/>
            <a:ext cx="1028700" cy="14987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489710" y="289017"/>
            <a:ext cx="1076727" cy="170210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Hexágono"/>
          <p:cNvSpPr/>
          <p:nvPr/>
        </p:nvSpPr>
        <p:spPr>
          <a:xfrm rot="3404920">
            <a:off x="242892" y="4478253"/>
            <a:ext cx="1672771" cy="1484386"/>
          </a:xfrm>
          <a:prstGeom prst="hexagon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Rectángulo"/>
          <p:cNvSpPr/>
          <p:nvPr/>
        </p:nvSpPr>
        <p:spPr>
          <a:xfrm rot="21189135">
            <a:off x="2662738" y="3132162"/>
            <a:ext cx="1945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000" b="1" dirty="0" smtClean="0">
                <a:solidFill>
                  <a:srgbClr val="7030A0"/>
                </a:solidFill>
              </a:rPr>
              <a:t>Psicomotricidad </a:t>
            </a:r>
            <a:endParaRPr lang="es-PE" sz="2000" b="1" dirty="0">
              <a:solidFill>
                <a:srgbClr val="7030A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565388" y="3809925"/>
            <a:ext cx="1499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200" b="1" dirty="0" smtClean="0">
                <a:solidFill>
                  <a:srgbClr val="7030A0"/>
                </a:solidFill>
              </a:rPr>
              <a:t>Juego</a:t>
            </a:r>
          </a:p>
          <a:p>
            <a:pPr lvl="0" algn="ctr"/>
            <a:r>
              <a:rPr lang="es-PE" sz="2200" b="1" dirty="0" smtClean="0">
                <a:solidFill>
                  <a:srgbClr val="7030A0"/>
                </a:solidFill>
              </a:rPr>
              <a:t> tradicional</a:t>
            </a:r>
            <a:endParaRPr lang="es-PE" sz="2200" b="1" dirty="0">
              <a:solidFill>
                <a:srgbClr val="7030A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301197" y="2887904"/>
            <a:ext cx="3770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sz="2200" b="1" dirty="0" smtClean="0">
                <a:solidFill>
                  <a:srgbClr val="7030A0"/>
                </a:solidFill>
              </a:rPr>
              <a:t>   </a:t>
            </a:r>
            <a:endParaRPr lang="es-PE" sz="2200" b="1" dirty="0">
              <a:solidFill>
                <a:srgbClr val="7030A0"/>
              </a:solidFill>
            </a:endParaRPr>
          </a:p>
        </p:txBody>
      </p:sp>
      <p:sp>
        <p:nvSpPr>
          <p:cNvPr id="45" name="44 Hexágono"/>
          <p:cNvSpPr/>
          <p:nvPr/>
        </p:nvSpPr>
        <p:spPr>
          <a:xfrm rot="3376225">
            <a:off x="5357644" y="819606"/>
            <a:ext cx="1835032" cy="1678456"/>
          </a:xfrm>
          <a:prstGeom prst="hexagon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45 Hexágono"/>
          <p:cNvSpPr/>
          <p:nvPr/>
        </p:nvSpPr>
        <p:spPr>
          <a:xfrm rot="3388303">
            <a:off x="4043232" y="1784253"/>
            <a:ext cx="1802337" cy="1572256"/>
          </a:xfrm>
          <a:prstGeom prst="hexagon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46 Hexágono"/>
          <p:cNvSpPr/>
          <p:nvPr/>
        </p:nvSpPr>
        <p:spPr>
          <a:xfrm rot="3336937">
            <a:off x="2732673" y="2679772"/>
            <a:ext cx="1761179" cy="1569045"/>
          </a:xfrm>
          <a:prstGeom prst="hexagon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47 Hexágono"/>
          <p:cNvSpPr/>
          <p:nvPr/>
        </p:nvSpPr>
        <p:spPr>
          <a:xfrm rot="3446481">
            <a:off x="1477790" y="3589236"/>
            <a:ext cx="1674515" cy="1484386"/>
          </a:xfrm>
          <a:prstGeom prst="hexagon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28 Rectángulo"/>
          <p:cNvSpPr/>
          <p:nvPr/>
        </p:nvSpPr>
        <p:spPr>
          <a:xfrm rot="21368329">
            <a:off x="5426481" y="1163581"/>
            <a:ext cx="1749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2400" b="1" dirty="0" smtClean="0">
                <a:solidFill>
                  <a:srgbClr val="7030A0"/>
                </a:solidFill>
              </a:rPr>
              <a:t>Cuento</a:t>
            </a:r>
          </a:p>
          <a:p>
            <a:pPr lvl="0" algn="ctr"/>
            <a:r>
              <a:rPr lang="es-PE" sz="2400" b="1" dirty="0" smtClean="0">
                <a:solidFill>
                  <a:srgbClr val="7030A0"/>
                </a:solidFill>
              </a:rPr>
              <a:t> Motor</a:t>
            </a:r>
            <a:endParaRPr lang="es-PE" sz="2400" b="1" dirty="0">
              <a:solidFill>
                <a:srgbClr val="7030A0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078453" y="2154387"/>
            <a:ext cx="1731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2400" b="1" dirty="0" smtClean="0">
                <a:solidFill>
                  <a:srgbClr val="7030A0"/>
                </a:solidFill>
              </a:rPr>
              <a:t>Música</a:t>
            </a:r>
          </a:p>
          <a:p>
            <a:pPr lvl="0" algn="ctr"/>
            <a:r>
              <a:rPr lang="es-PE" sz="2400" b="1" dirty="0" smtClean="0">
                <a:solidFill>
                  <a:srgbClr val="7030A0"/>
                </a:solidFill>
              </a:rPr>
              <a:t>corporal </a:t>
            </a:r>
            <a:endParaRPr lang="es-PE" sz="2400" b="1" dirty="0">
              <a:solidFill>
                <a:srgbClr val="7030A0"/>
              </a:solidFill>
            </a:endParaRPr>
          </a:p>
        </p:txBody>
      </p:sp>
      <p:sp>
        <p:nvSpPr>
          <p:cNvPr id="22" name="4 Marcador de contenido"/>
          <p:cNvSpPr txBox="1">
            <a:spLocks/>
          </p:cNvSpPr>
          <p:nvPr/>
        </p:nvSpPr>
        <p:spPr>
          <a:xfrm rot="19586261">
            <a:off x="1467536" y="4789876"/>
            <a:ext cx="4291452" cy="307777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_tradnl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Escalera de Hexágonos  de  Materiales MILP</a:t>
            </a:r>
            <a:endParaRPr lang="es-ES_tradnl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22 Imagen" descr="D:\Escritorio14082016\fotos260915\SAM_28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38" y="3456507"/>
            <a:ext cx="3154088" cy="3284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5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5107141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s-PE" sz="26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1600" cap="none" dirty="0" smtClean="0">
                <a:latin typeface="Arial" pitchFamily="34" charset="0"/>
                <a:cs typeface="Arial" pitchFamily="34" charset="0"/>
              </a:rPr>
              <a:t>Enfoque </a:t>
            </a:r>
            <a:r>
              <a:rPr lang="es-PE" sz="1600" cap="none" dirty="0" smtClean="0">
                <a:latin typeface="Arial" pitchFamily="34" charset="0"/>
                <a:cs typeface="Arial" pitchFamily="34" charset="0"/>
              </a:rPr>
              <a:t>de la Corporeidad .</a:t>
            </a:r>
          </a:p>
          <a:p>
            <a:pPr algn="just"/>
            <a:r>
              <a:rPr lang="es-PE" sz="1600" cap="none" dirty="0" smtClean="0">
                <a:latin typeface="Arial" pitchFamily="34" charset="0"/>
                <a:cs typeface="Arial" pitchFamily="34" charset="0"/>
              </a:rPr>
              <a:t> El enfoque concibe al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“cuerpo” más allá de su realidad biológica, porque implica hacer, pensar, sentir, saber, comunicar y querer.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Asume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que el “cuerpo” se encuentra en un proceso constante de construcción de su ser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proceso que </a:t>
            </a:r>
            <a:r>
              <a:rPr lang="es-PE" sz="1600" dirty="0">
                <a:latin typeface="Arial" pitchFamily="34" charset="0"/>
                <a:cs typeface="Arial" pitchFamily="34" charset="0"/>
              </a:rPr>
              <a:t>se desarrolla a lo largo de toda la vida, desde el hacer autónomo de la persona, y que se manifiesta en la modificación y/o reafirmación progresiva de su imagen corporal, </a:t>
            </a:r>
            <a:endParaRPr lang="es-PE" sz="1600" cap="none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1600" cap="none" dirty="0" smtClean="0">
                <a:latin typeface="Arial" pitchFamily="34" charset="0"/>
                <a:cs typeface="Arial" pitchFamily="34" charset="0"/>
              </a:rPr>
              <a:t>Se basa en el desarrollo humano y que concibe al hombre como una unidad funcional donde se relacionan aspectos cognitivos, motrices, sociales, emocionales y afectivos interrelacionados estrechamente en el ambiente donde se desarrollan los niños, respetando todos los procesos particulares que configuran su complejidad para su adaptación activa a la realidad. </a:t>
            </a:r>
            <a:r>
              <a:rPr lang="es-PE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PE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PE" sz="1800" b="1" dirty="0" smtClean="0">
                <a:latin typeface="Arial" pitchFamily="34" charset="0"/>
                <a:cs typeface="Arial" pitchFamily="34" charset="0"/>
              </a:rPr>
              <a:t>                                                         </a:t>
            </a:r>
            <a:r>
              <a:rPr lang="es-PE" sz="1800" b="1" dirty="0" err="1" smtClean="0">
                <a:latin typeface="Arial" pitchFamily="34" charset="0"/>
                <a:cs typeface="Arial" pitchFamily="34" charset="0"/>
              </a:rPr>
              <a:t>Cn</a:t>
            </a:r>
            <a:r>
              <a:rPr lang="es-PE" sz="1800" b="1" dirty="0" smtClean="0">
                <a:latin typeface="Arial" pitchFamily="34" charset="0"/>
                <a:cs typeface="Arial" pitchFamily="34" charset="0"/>
              </a:rPr>
              <a:t>  2016                                                                                                                                </a:t>
            </a:r>
            <a:endParaRPr lang="es-PE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84168" y="6102018"/>
            <a:ext cx="2232247" cy="567680"/>
          </a:xfrm>
          <a:scene3d>
            <a:camera prst="isometricOffAxis2Left"/>
            <a:lightRig rig="threePt" dir="t"/>
          </a:scene3d>
        </p:spPr>
        <p:txBody>
          <a:bodyPr>
            <a:normAutofit fontScale="90000"/>
          </a:bodyPr>
          <a:lstStyle/>
          <a:p>
            <a:pPr algn="l"/>
            <a:r>
              <a:rPr lang="es-ES" sz="1600" b="1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MATERIALES  MILP - MED</a:t>
            </a:r>
            <a:endParaRPr lang="es-ES" sz="16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Ines\Desktop\SAM_3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61" y="2060848"/>
            <a:ext cx="3683261" cy="417646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536" y="332656"/>
            <a:ext cx="3312368" cy="927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PSICOMOTRICIDAD ENFOQUE</a:t>
            </a:r>
            <a:endParaRPr lang="es-E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1277</Words>
  <Application>Microsoft Office PowerPoint</Application>
  <PresentationFormat>Presentación en pantalla 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Aharoni</vt:lpstr>
      <vt:lpstr>Arial</vt:lpstr>
      <vt:lpstr>Arial Black</vt:lpstr>
      <vt:lpstr>Arial Narrow</vt:lpstr>
      <vt:lpstr>Calibri</vt:lpstr>
      <vt:lpstr>Calibri Light</vt:lpstr>
      <vt:lpstr>Century Gothic</vt:lpstr>
      <vt:lpstr>Stag-Book</vt:lpstr>
      <vt:lpstr>Times New Roman</vt:lpstr>
      <vt:lpstr>WenQuanYi Micro Hei</vt:lpstr>
      <vt:lpstr>Tema de Office</vt:lpstr>
      <vt:lpstr>PSICOMOTRICIDAD Y MÙSICA EN  EDUCACION  INICIAL </vt:lpstr>
      <vt:lpstr>Presentación de PowerPoint</vt:lpstr>
      <vt:lpstr>EDUCACIÒN PSICOMOTRIZ</vt:lpstr>
      <vt:lpstr>Educación psicomotriz</vt:lpstr>
      <vt:lpstr>ESQUEMA CORPORAL</vt:lpstr>
      <vt:lpstr> Creatividad</vt:lpstr>
      <vt:lpstr>Presentación de PowerPoint</vt:lpstr>
      <vt:lpstr>Creatividad </vt:lpstr>
      <vt:lpstr>MATERIALES  MILP - MED</vt:lpstr>
      <vt:lpstr>PRINCIPIOS DE LA EDUCACION INICIAL </vt:lpstr>
      <vt:lpstr>COMPETENCIA : SE DESENVUELVE DE MANERA AUTÓNOMA                                 A TRAVÉS DE SU MOTRICIDAD (CN 2016)</vt:lpstr>
      <vt:lpstr>Capacidades (CN)</vt:lpstr>
      <vt:lpstr>Desempeños   </vt:lpstr>
      <vt:lpstr>metodología</vt:lpstr>
      <vt:lpstr>Presentación de PowerPoint</vt:lpstr>
      <vt:lpstr>EL PROFESOR </vt:lpstr>
      <vt:lpstr>Proceso metodológico JOSEFA LORA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PSICOMOTRICIDAD “EDUCACIÓN EN EL MOVIMIENTO”</dc:title>
  <dc:creator>Ines</dc:creator>
  <cp:lastModifiedBy>Enrique Perez</cp:lastModifiedBy>
  <cp:revision>106</cp:revision>
  <dcterms:modified xsi:type="dcterms:W3CDTF">2019-10-04T22:05:28Z</dcterms:modified>
</cp:coreProperties>
</file>