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9" r:id="rId4"/>
    <p:sldId id="273" r:id="rId5"/>
    <p:sldId id="274" r:id="rId6"/>
    <p:sldId id="276" r:id="rId7"/>
    <p:sldId id="270" r:id="rId8"/>
    <p:sldId id="279" r:id="rId9"/>
    <p:sldId id="283" r:id="rId10"/>
    <p:sldId id="285" r:id="rId11"/>
    <p:sldId id="281" r:id="rId12"/>
    <p:sldId id="286" r:id="rId13"/>
    <p:sldId id="287" r:id="rId14"/>
    <p:sldId id="272" r:id="rId15"/>
    <p:sldId id="264" r:id="rId16"/>
    <p:sldId id="262" r:id="rId17"/>
    <p:sldId id="268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2E1700"/>
    <a:srgbClr val="FF9900"/>
    <a:srgbClr val="4C2600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950"/>
            <a:ext cx="9101138" cy="6750050"/>
            <a:chOff x="0" y="68"/>
            <a:chExt cx="5733" cy="425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68"/>
              <a:ext cx="5733" cy="4088"/>
              <a:chOff x="0" y="68"/>
              <a:chExt cx="5733" cy="4088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44"/>
                <a:ext cx="5730" cy="4012"/>
                <a:chOff x="0" y="144"/>
                <a:chExt cx="5730" cy="4012"/>
              </a:xfrm>
            </p:grpSpPr>
            <p:sp>
              <p:nvSpPr>
                <p:cNvPr id="15365" name="Line 5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95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66" name="Line 6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896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67" name="Line 7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141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68" name="Line 8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1918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69" name="Line 9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2438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70" name="Line 10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2939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71" name="Line 11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460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372" name="Line 12"/>
                <p:cNvSpPr>
                  <a:spLocks noChangeShapeType="1"/>
                </p:cNvSpPr>
                <p:nvPr/>
              </p:nvSpPr>
              <p:spPr bwMode="hidden">
                <a:xfrm rot="-5400000">
                  <a:off x="195" y="3961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grpSp>
              <p:nvGrpSpPr>
                <p:cNvPr id="5" name="Group 13"/>
                <p:cNvGrpSpPr>
                  <a:grpSpLocks/>
                </p:cNvGrpSpPr>
                <p:nvPr/>
              </p:nvGrpSpPr>
              <p:grpSpPr bwMode="auto">
                <a:xfrm>
                  <a:off x="483" y="144"/>
                  <a:ext cx="975" cy="4012"/>
                  <a:chOff x="483" y="144"/>
                  <a:chExt cx="975" cy="4012"/>
                </a:xfrm>
              </p:grpSpPr>
              <p:grpSp>
                <p:nvGrpSpPr>
                  <p:cNvPr id="6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483" y="144"/>
                    <a:ext cx="975" cy="947"/>
                    <a:chOff x="483" y="144"/>
                    <a:chExt cx="975" cy="947"/>
                  </a:xfrm>
                </p:grpSpPr>
                <p:sp>
                  <p:nvSpPr>
                    <p:cNvPr id="15375" name="Line 1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83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76" name="Line 1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984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77" name="Line 1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984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78" name="Line 1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83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79" name="Line 1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34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0" name="Line 2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263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1" name="Line 2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263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2" name="Line 2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34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83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384" name="Line 2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5" name="Line 2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6" name="Line 2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7" name="Line 2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8" name="Line 2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89" name="Line 2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0" name="Line 3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1" name="Line 3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8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483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393" name="Line 3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4" name="Line 3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5" name="Line 3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6" name="Line 3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7" name="Line 3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8" name="Line 3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399" name="Line 3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0" name="Line 4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9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483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02" name="Line 4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3" name="Line 4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4" name="Line 4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5" name="Line 4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6" name="Line 4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7" name="Line 4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8" name="Line 4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09" name="Line 4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1551" y="144"/>
                  <a:ext cx="975" cy="4012"/>
                  <a:chOff x="1551" y="144"/>
                  <a:chExt cx="975" cy="4012"/>
                </a:xfrm>
              </p:grpSpPr>
              <p:grpSp>
                <p:nvGrpSpPr>
                  <p:cNvPr id="1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1551" y="144"/>
                    <a:ext cx="975" cy="947"/>
                    <a:chOff x="1551" y="144"/>
                    <a:chExt cx="975" cy="947"/>
                  </a:xfrm>
                </p:grpSpPr>
                <p:sp>
                  <p:nvSpPr>
                    <p:cNvPr id="15412" name="Line 5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551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3" name="Line 5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052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4" name="Line 5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052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5" name="Line 5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551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6" name="Line 5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802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7" name="Line 5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331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8" name="Line 5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331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19" name="Line 5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802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1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551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21" name="Line 6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2" name="Line 6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3" name="Line 6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4" name="Line 6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5" name="Line 6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6" name="Line 6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7" name="Line 6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28" name="Line 6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1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1551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30" name="Line 7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1" name="Line 7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2" name="Line 7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3" name="Line 7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4" name="Line 7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5" name="Line 7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6" name="Line 7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37" name="Line 7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14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1551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39" name="Line 7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0" name="Line 8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1" name="Line 8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2" name="Line 8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3" name="Line 8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4" name="Line 8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5" name="Line 8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46" name="Line 8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</p:grpSp>
            <p:grpSp>
              <p:nvGrpSpPr>
                <p:cNvPr id="15" name="Group 87"/>
                <p:cNvGrpSpPr>
                  <a:grpSpLocks/>
                </p:cNvGrpSpPr>
                <p:nvPr/>
              </p:nvGrpSpPr>
              <p:grpSpPr bwMode="auto">
                <a:xfrm>
                  <a:off x="2619" y="144"/>
                  <a:ext cx="975" cy="4012"/>
                  <a:chOff x="2619" y="144"/>
                  <a:chExt cx="975" cy="4012"/>
                </a:xfrm>
              </p:grpSpPr>
              <p:grpSp>
                <p:nvGrpSpPr>
                  <p:cNvPr id="16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2619" y="144"/>
                    <a:ext cx="975" cy="947"/>
                    <a:chOff x="2619" y="144"/>
                    <a:chExt cx="975" cy="947"/>
                  </a:xfrm>
                </p:grpSpPr>
                <p:sp>
                  <p:nvSpPr>
                    <p:cNvPr id="15449" name="Line 8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619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0" name="Line 9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120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1" name="Line 9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120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2" name="Line 9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619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3" name="Line 9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870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4" name="Line 9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399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5" name="Line 9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399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6" name="Line 9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2870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17" name="Group 97"/>
                  <p:cNvGrpSpPr>
                    <a:grpSpLocks/>
                  </p:cNvGrpSpPr>
                  <p:nvPr/>
                </p:nvGrpSpPr>
                <p:grpSpPr bwMode="auto">
                  <a:xfrm>
                    <a:off x="2619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58" name="Line 9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59" name="Line 9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0" name="Line 10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1" name="Line 10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2" name="Line 10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3" name="Line 10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4" name="Line 10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5" name="Line 10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18" name="Group 106"/>
                  <p:cNvGrpSpPr>
                    <a:grpSpLocks/>
                  </p:cNvGrpSpPr>
                  <p:nvPr/>
                </p:nvGrpSpPr>
                <p:grpSpPr bwMode="auto">
                  <a:xfrm>
                    <a:off x="2619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67" name="Line 10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8" name="Line 10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69" name="Line 10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0" name="Line 11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1" name="Line 11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2" name="Line 11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3" name="Line 11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4" name="Line 11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19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2619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76" name="Line 11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7" name="Line 11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8" name="Line 11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79" name="Line 11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0" name="Line 12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1" name="Line 12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2" name="Line 12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3" name="Line 12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</p:grpSp>
            <p:grpSp>
              <p:nvGrpSpPr>
                <p:cNvPr id="20" name="Group 124"/>
                <p:cNvGrpSpPr>
                  <a:grpSpLocks/>
                </p:cNvGrpSpPr>
                <p:nvPr/>
              </p:nvGrpSpPr>
              <p:grpSpPr bwMode="auto">
                <a:xfrm>
                  <a:off x="3687" y="144"/>
                  <a:ext cx="975" cy="4012"/>
                  <a:chOff x="3687" y="144"/>
                  <a:chExt cx="975" cy="4012"/>
                </a:xfrm>
              </p:grpSpPr>
              <p:grpSp>
                <p:nvGrpSpPr>
                  <p:cNvPr id="21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3687" y="144"/>
                    <a:ext cx="975" cy="947"/>
                    <a:chOff x="3687" y="144"/>
                    <a:chExt cx="975" cy="947"/>
                  </a:xfrm>
                </p:grpSpPr>
                <p:sp>
                  <p:nvSpPr>
                    <p:cNvPr id="15486" name="Line 12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687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7" name="Line 12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188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8" name="Line 12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188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89" name="Line 129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3687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0" name="Line 13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938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1" name="Line 13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4467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2" name="Line 13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4467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3" name="Line 133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3938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22" name="Group 134"/>
                  <p:cNvGrpSpPr>
                    <a:grpSpLocks/>
                  </p:cNvGrpSpPr>
                  <p:nvPr/>
                </p:nvGrpSpPr>
                <p:grpSpPr bwMode="auto">
                  <a:xfrm>
                    <a:off x="3687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495" name="Line 13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6" name="Line 13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7" name="Line 13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8" name="Line 138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499" name="Line 13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0" name="Line 14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1" name="Line 14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2" name="Line 142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23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3687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504" name="Line 14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5" name="Line 14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6" name="Line 14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7" name="Line 147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8" name="Line 14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09" name="Line 14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0" name="Line 15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1" name="Line 151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24" name="Group 152"/>
                  <p:cNvGrpSpPr>
                    <a:grpSpLocks/>
                  </p:cNvGrpSpPr>
                  <p:nvPr/>
                </p:nvGrpSpPr>
                <p:grpSpPr bwMode="auto">
                  <a:xfrm>
                    <a:off x="3687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513" name="Line 15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4" name="Line 15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5" name="Line 15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6" name="Line 15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7" name="Line 15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8" name="Line 15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19" name="Line 15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0" name="Line 16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</p:grpSp>
            <p:grpSp>
              <p:nvGrpSpPr>
                <p:cNvPr id="25" name="Group 161"/>
                <p:cNvGrpSpPr>
                  <a:grpSpLocks/>
                </p:cNvGrpSpPr>
                <p:nvPr/>
              </p:nvGrpSpPr>
              <p:grpSpPr bwMode="auto">
                <a:xfrm>
                  <a:off x="4755" y="144"/>
                  <a:ext cx="975" cy="4012"/>
                  <a:chOff x="4755" y="144"/>
                  <a:chExt cx="975" cy="4012"/>
                </a:xfrm>
              </p:grpSpPr>
              <p:grpSp>
                <p:nvGrpSpPr>
                  <p:cNvPr id="26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4755" y="144"/>
                    <a:ext cx="975" cy="947"/>
                    <a:chOff x="4755" y="144"/>
                    <a:chExt cx="975" cy="947"/>
                  </a:xfrm>
                </p:grpSpPr>
                <p:sp>
                  <p:nvSpPr>
                    <p:cNvPr id="15523" name="Line 16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755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4" name="Line 16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5256" y="144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5" name="Line 16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5256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6" name="Line 166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4755" y="64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7" name="Line 16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006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8" name="Line 16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535" y="395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29" name="Line 16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535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0" name="Line 170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5006" y="896"/>
                      <a:ext cx="0" cy="390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27" name="Group 171"/>
                  <p:cNvGrpSpPr>
                    <a:grpSpLocks/>
                  </p:cNvGrpSpPr>
                  <p:nvPr/>
                </p:nvGrpSpPr>
                <p:grpSpPr bwMode="auto">
                  <a:xfrm>
                    <a:off x="4755" y="1166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532" name="Line 17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3" name="Line 17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4" name="Line 17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5" name="Line 175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6" name="Line 17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7" name="Line 17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8" name="Line 17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39" name="Line 179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28" name="Group 180"/>
                  <p:cNvGrpSpPr>
                    <a:grpSpLocks/>
                  </p:cNvGrpSpPr>
                  <p:nvPr/>
                </p:nvGrpSpPr>
                <p:grpSpPr bwMode="auto">
                  <a:xfrm>
                    <a:off x="4755" y="2187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541" name="Line 18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2" name="Line 18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3" name="Line 18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4" name="Line 184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5" name="Line 18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6" name="Line 18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7" name="Line 18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48" name="Line 188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  <p:grpSp>
                <p:nvGrpSpPr>
                  <p:cNvPr id="29" name="Group 189"/>
                  <p:cNvGrpSpPr>
                    <a:grpSpLocks/>
                  </p:cNvGrpSpPr>
                  <p:nvPr/>
                </p:nvGrpSpPr>
                <p:grpSpPr bwMode="auto">
                  <a:xfrm>
                    <a:off x="4755" y="3209"/>
                    <a:ext cx="975" cy="947"/>
                    <a:chOff x="288" y="528"/>
                    <a:chExt cx="1680" cy="1632"/>
                  </a:xfrm>
                </p:grpSpPr>
                <p:sp>
                  <p:nvSpPr>
                    <p:cNvPr id="15550" name="Line 190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1" name="Line 191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528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2" name="Line 192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1152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3" name="Line 193"/>
                    <p:cNvSpPr>
                      <a:spLocks noChangeShapeType="1"/>
                    </p:cNvSpPr>
                    <p:nvPr/>
                  </p:nvSpPr>
                  <p:spPr bwMode="hidden">
                    <a:xfrm>
                      <a:off x="288" y="1392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4" name="Line 194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5" name="Line 195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960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6" name="Line 196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1632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  <p:sp>
                  <p:nvSpPr>
                    <p:cNvPr id="15557" name="Line 197"/>
                    <p:cNvSpPr>
                      <a:spLocks noChangeShapeType="1"/>
                    </p:cNvSpPr>
                    <p:nvPr/>
                  </p:nvSpPr>
                  <p:spPr bwMode="hidden">
                    <a:xfrm rot="-5400000">
                      <a:off x="720" y="1824"/>
                      <a:ext cx="0" cy="672"/>
                    </a:xfrm>
                    <a:prstGeom prst="line">
                      <a:avLst/>
                    </a:prstGeom>
                    <a:noFill/>
                    <a:ln w="28575">
                      <a:pattFill prst="pct25">
                        <a:fgClr>
                          <a:schemeClr val="bg2"/>
                        </a:fgClr>
                        <a:bgClr>
                          <a:schemeClr val="bg1"/>
                        </a:bgClr>
                      </a:patt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s-PE"/>
                    </a:p>
                  </p:txBody>
                </p:sp>
              </p:grpSp>
            </p:grpSp>
          </p:grpSp>
          <p:grpSp>
            <p:nvGrpSpPr>
              <p:cNvPr id="30" name="Group 198"/>
              <p:cNvGrpSpPr>
                <a:grpSpLocks/>
              </p:cNvGrpSpPr>
              <p:nvPr/>
            </p:nvGrpSpPr>
            <p:grpSpPr bwMode="auto">
              <a:xfrm>
                <a:off x="3" y="68"/>
                <a:ext cx="5730" cy="0"/>
                <a:chOff x="3" y="68"/>
                <a:chExt cx="5730" cy="0"/>
              </a:xfrm>
            </p:grpSpPr>
            <p:sp>
              <p:nvSpPr>
                <p:cNvPr id="15559" name="Line 199"/>
                <p:cNvSpPr>
                  <a:spLocks noChangeShapeType="1"/>
                </p:cNvSpPr>
                <p:nvPr/>
              </p:nvSpPr>
              <p:spPr bwMode="hidden">
                <a:xfrm rot="-5400000">
                  <a:off x="198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0" name="Line 200"/>
                <p:cNvSpPr>
                  <a:spLocks noChangeShapeType="1"/>
                </p:cNvSpPr>
                <p:nvPr/>
              </p:nvSpPr>
              <p:spPr bwMode="hidden">
                <a:xfrm rot="-5400000">
                  <a:off x="737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1" name="Line 201"/>
                <p:cNvSpPr>
                  <a:spLocks noChangeShapeType="1"/>
                </p:cNvSpPr>
                <p:nvPr/>
              </p:nvSpPr>
              <p:spPr bwMode="hidden">
                <a:xfrm rot="-5400000">
                  <a:off x="1266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2" name="Line 202"/>
                <p:cNvSpPr>
                  <a:spLocks noChangeShapeType="1"/>
                </p:cNvSpPr>
                <p:nvPr/>
              </p:nvSpPr>
              <p:spPr bwMode="hidden">
                <a:xfrm rot="-5400000">
                  <a:off x="1805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3" name="Line 203"/>
                <p:cNvSpPr>
                  <a:spLocks noChangeShapeType="1"/>
                </p:cNvSpPr>
                <p:nvPr/>
              </p:nvSpPr>
              <p:spPr bwMode="hidden">
                <a:xfrm rot="-5400000">
                  <a:off x="2334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4" name="Line 204"/>
                <p:cNvSpPr>
                  <a:spLocks noChangeShapeType="1"/>
                </p:cNvSpPr>
                <p:nvPr/>
              </p:nvSpPr>
              <p:spPr bwMode="hidden">
                <a:xfrm rot="-5400000">
                  <a:off x="2873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5" name="Line 205"/>
                <p:cNvSpPr>
                  <a:spLocks noChangeShapeType="1"/>
                </p:cNvSpPr>
                <p:nvPr/>
              </p:nvSpPr>
              <p:spPr bwMode="hidden">
                <a:xfrm rot="-5400000">
                  <a:off x="3402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6" name="Line 206"/>
                <p:cNvSpPr>
                  <a:spLocks noChangeShapeType="1"/>
                </p:cNvSpPr>
                <p:nvPr/>
              </p:nvSpPr>
              <p:spPr bwMode="hidden">
                <a:xfrm rot="-5400000">
                  <a:off x="3941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7" name="Line 207"/>
                <p:cNvSpPr>
                  <a:spLocks noChangeShapeType="1"/>
                </p:cNvSpPr>
                <p:nvPr/>
              </p:nvSpPr>
              <p:spPr bwMode="hidden">
                <a:xfrm rot="-5400000">
                  <a:off x="4470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8" name="Line 208"/>
                <p:cNvSpPr>
                  <a:spLocks noChangeShapeType="1"/>
                </p:cNvSpPr>
                <p:nvPr/>
              </p:nvSpPr>
              <p:spPr bwMode="hidden">
                <a:xfrm rot="-5400000">
                  <a:off x="5009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69" name="Line 209"/>
                <p:cNvSpPr>
                  <a:spLocks noChangeShapeType="1"/>
                </p:cNvSpPr>
                <p:nvPr/>
              </p:nvSpPr>
              <p:spPr bwMode="hidden">
                <a:xfrm rot="-5400000">
                  <a:off x="5538" y="-127"/>
                  <a:ext cx="0" cy="390"/>
                </a:xfrm>
                <a:prstGeom prst="line">
                  <a:avLst/>
                </a:prstGeom>
                <a:noFill/>
                <a:ln w="28575">
                  <a:pattFill prst="pct25">
                    <a:fgClr>
                      <a:schemeClr val="bg2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</p:grpSp>
        <p:grpSp>
          <p:nvGrpSpPr>
            <p:cNvPr id="31" name="Group 210"/>
            <p:cNvGrpSpPr>
              <a:grpSpLocks/>
            </p:cNvGrpSpPr>
            <p:nvPr/>
          </p:nvGrpSpPr>
          <p:grpSpPr bwMode="auto">
            <a:xfrm>
              <a:off x="336" y="1200"/>
              <a:ext cx="5088" cy="1056"/>
              <a:chOff x="336" y="1200"/>
              <a:chExt cx="5088" cy="1056"/>
            </a:xfrm>
          </p:grpSpPr>
          <p:sp>
            <p:nvSpPr>
              <p:cNvPr id="15571" name="Rectangle 211"/>
              <p:cNvSpPr>
                <a:spLocks noChangeArrowheads="1"/>
              </p:cNvSpPr>
              <p:nvPr/>
            </p:nvSpPr>
            <p:spPr bwMode="auto">
              <a:xfrm>
                <a:off x="2880" y="1200"/>
                <a:ext cx="254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PE"/>
              </a:p>
            </p:txBody>
          </p:sp>
          <p:sp>
            <p:nvSpPr>
              <p:cNvPr id="15572" name="Rectangle 212"/>
              <p:cNvSpPr>
                <a:spLocks noChangeArrowheads="1"/>
              </p:cNvSpPr>
              <p:nvPr/>
            </p:nvSpPr>
            <p:spPr bwMode="auto">
              <a:xfrm>
                <a:off x="2880" y="1728"/>
                <a:ext cx="2544" cy="528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PE"/>
              </a:p>
            </p:txBody>
          </p:sp>
          <p:sp>
            <p:nvSpPr>
              <p:cNvPr id="15573" name="Rectangle 213"/>
              <p:cNvSpPr>
                <a:spLocks noChangeArrowheads="1"/>
              </p:cNvSpPr>
              <p:nvPr/>
            </p:nvSpPr>
            <p:spPr bwMode="auto">
              <a:xfrm>
                <a:off x="336" y="1728"/>
                <a:ext cx="2544" cy="52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PE"/>
              </a:p>
            </p:txBody>
          </p:sp>
          <p:sp>
            <p:nvSpPr>
              <p:cNvPr id="15574" name="Rectangle 21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254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PE"/>
              </a:p>
            </p:txBody>
          </p:sp>
          <p:sp>
            <p:nvSpPr>
              <p:cNvPr id="15575" name="Rectangle 215"/>
              <p:cNvSpPr>
                <a:spLocks noChangeArrowheads="1"/>
              </p:cNvSpPr>
              <p:nvPr/>
            </p:nvSpPr>
            <p:spPr bwMode="white">
              <a:xfrm>
                <a:off x="432" y="1296"/>
                <a:ext cx="4896" cy="8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s-PE"/>
              </a:p>
            </p:txBody>
          </p:sp>
        </p:grpSp>
        <p:grpSp>
          <p:nvGrpSpPr>
            <p:cNvPr id="15457" name="Group 216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5466" name="Group 217"/>
              <p:cNvGrpSpPr>
                <a:grpSpLocks/>
              </p:cNvGrpSpPr>
              <p:nvPr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15578" name="Rectangle 218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79" name="Rectangle 219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475" name="Group 220"/>
              <p:cNvGrpSpPr>
                <a:grpSpLocks/>
              </p:cNvGrpSpPr>
              <p:nvPr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15581" name="Rectangle 221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82" name="Rectangle 222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484" name="Group 223"/>
              <p:cNvGrpSpPr>
                <a:grpSpLocks/>
              </p:cNvGrpSpPr>
              <p:nvPr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15584" name="Rectangle 224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85" name="Rectangle 225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485" name="Group 226"/>
              <p:cNvGrpSpPr>
                <a:grpSpLocks/>
              </p:cNvGrpSpPr>
              <p:nvPr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15587" name="Rectangle 227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88" name="Rectangle 228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494" name="Group 229"/>
              <p:cNvGrpSpPr>
                <a:grpSpLocks/>
              </p:cNvGrpSpPr>
              <p:nvPr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15590" name="Rectangle 230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91" name="Rectangle 231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503" name="Group 232"/>
              <p:cNvGrpSpPr>
                <a:grpSpLocks/>
              </p:cNvGrpSpPr>
              <p:nvPr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15593" name="Rectangle 233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94" name="Rectangle 234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512" name="Group 235"/>
              <p:cNvGrpSpPr>
                <a:grpSpLocks/>
              </p:cNvGrpSpPr>
              <p:nvPr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15596" name="Rectangle 236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597" name="Rectangle 237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521" name="Group 238"/>
              <p:cNvGrpSpPr>
                <a:grpSpLocks/>
              </p:cNvGrpSpPr>
              <p:nvPr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15599" name="Rectangle 239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5600" name="Rectangle 240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</p:grpSp>
      </p:grpSp>
      <p:sp>
        <p:nvSpPr>
          <p:cNvPr id="15601" name="Rectangle 241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5602" name="Rectangle 2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5603" name="Rectangle 24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15604" name="Rectangle 2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605" name="Rectangle 2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  <p:pic>
        <p:nvPicPr>
          <p:cNvPr id="15606" name="Picture 246" descr="C:\WINNT\Profiles\rebeccal\Desktop\posbul1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6113" y="3403600"/>
            <a:ext cx="246062" cy="246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487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01" grpId="0"/>
      <p:bldP spid="15602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5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4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8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78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8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9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6439"/>
      </p:ext>
    </p:extLst>
  </p:cSld>
  <p:clrMapOvr>
    <a:masterClrMapping/>
  </p:clrMapOvr>
  <p:transition spd="slow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9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1029" name="Rectangle 5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0" name="Rectangle 6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1" name="Rectangle 7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2" name="Rectangle 8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3" name="Rectangle 9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1035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6" name="Rectangle 12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7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8" name="Rectangle 14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39" name="Rectangle 15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1041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42" name="Rectangle 18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43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44" name="Rectangle 20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45" name="Rectangle 21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1047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48" name="Rectangle 24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49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50" name="Rectangle 26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51" name="Rectangle 27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8" name="Group 28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1053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54" name="Rectangle 30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55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56" name="Rectangle 32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57" name="Rectangle 33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</p:grpSp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" name="Group 35"/>
              <p:cNvGrpSpPr>
                <a:grpSpLocks/>
              </p:cNvGrpSpPr>
              <p:nvPr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1060" name="Rectangle 36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61" name="Rectangle 37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1" name="Group 38"/>
              <p:cNvGrpSpPr>
                <a:grpSpLocks/>
              </p:cNvGrpSpPr>
              <p:nvPr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1063" name="Rectangle 39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64" name="Rectangle 40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2" name="Group 41"/>
              <p:cNvGrpSpPr>
                <a:grpSpLocks/>
              </p:cNvGrpSpPr>
              <p:nvPr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1066" name="Rectangle 42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67" name="Rectangle 43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1069" name="Rectangle 45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70" name="Rectangle 46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4" name="Group 47"/>
              <p:cNvGrpSpPr>
                <a:grpSpLocks/>
              </p:cNvGrpSpPr>
              <p:nvPr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1072" name="Rectangle 48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73" name="Rectangle 49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5" name="Group 50"/>
              <p:cNvGrpSpPr>
                <a:grpSpLocks/>
              </p:cNvGrpSpPr>
              <p:nvPr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1075" name="Rectangle 51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76" name="Rectangle 52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6" name="Group 53"/>
              <p:cNvGrpSpPr>
                <a:grpSpLocks/>
              </p:cNvGrpSpPr>
              <p:nvPr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1078" name="Rectangle 54"/>
                <p:cNvSpPr>
                  <a:spLocks noChangeArrowheads="1"/>
                </p:cNvSpPr>
                <p:nvPr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79" name="Rectangle 55"/>
                <p:cNvSpPr>
                  <a:spLocks noChangeArrowheads="1"/>
                </p:cNvSpPr>
                <p:nvPr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  <p:grpSp>
            <p:nvGrpSpPr>
              <p:cNvPr id="17" name="Group 56"/>
              <p:cNvGrpSpPr>
                <a:grpSpLocks/>
              </p:cNvGrpSpPr>
              <p:nvPr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1081" name="Rectangle 57"/>
                <p:cNvSpPr>
                  <a:spLocks noChangeArrowheads="1"/>
                </p:cNvSpPr>
                <p:nvPr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  <p:sp>
              <p:nvSpPr>
                <p:cNvPr id="1082" name="Rectangle 58"/>
                <p:cNvSpPr>
                  <a:spLocks noChangeArrowheads="1"/>
                </p:cNvSpPr>
                <p:nvPr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s-PE"/>
                </a:p>
              </p:txBody>
            </p:sp>
          </p:grpSp>
        </p:grpSp>
      </p:grpSp>
      <p:sp>
        <p:nvSpPr>
          <p:cNvPr id="1083" name="Rectangle 5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85" name="Rectangle 6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63A1C593-65D0-4073-BCC9-577B9352EA97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1086" name="Rectangle 6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087" name="Rectangle 6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9B618960-8005-486C-9A75-10CB2AAC16F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" grpId="0"/>
      <p:bldP spid="1084" grpId="0" build="p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orzabu@Hot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946" y="2064327"/>
            <a:ext cx="7557655" cy="1269423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PE" sz="4600" b="1" dirty="0">
                <a:ln/>
                <a:solidFill>
                  <a:srgbClr val="800000"/>
                </a:solidFill>
                <a:latin typeface="Arial Black" panose="020B0A04020102020204" pitchFamily="34" charset="0"/>
              </a:rPr>
              <a:t>¿Qué maestras para qué retos?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5346" y="3524250"/>
            <a:ext cx="7024256" cy="1822450"/>
          </a:xfrm>
        </p:spPr>
        <p:txBody>
          <a:bodyPr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s-ES" sz="3600" b="1" dirty="0">
                <a:ln/>
                <a:solidFill>
                  <a:srgbClr val="4C2600"/>
                </a:solidFill>
                <a:latin typeface="Britannic Bold" panose="020B0903060703020204" pitchFamily="34" charset="0"/>
              </a:rPr>
              <a:t>«Forjando maestras de calidad para afrontar nuevos retos» </a:t>
            </a:r>
            <a:endParaRPr lang="en-US" sz="3600" b="1" dirty="0">
              <a:ln/>
              <a:solidFill>
                <a:srgbClr val="4C260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14D5CA3-AD23-4953-83D4-88EFB631E445}"/>
              </a:ext>
            </a:extLst>
          </p:cNvPr>
          <p:cNvSpPr txBox="1"/>
          <p:nvPr/>
        </p:nvSpPr>
        <p:spPr>
          <a:xfrm>
            <a:off x="3122725" y="6359237"/>
            <a:ext cx="2898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Lic. Jorge Zamudio Bustamante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17E894A-DD30-46E6-97F7-943A7EC269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965" y="404090"/>
            <a:ext cx="1427018" cy="142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3">
            <a:extLst>
              <a:ext uri="{FF2B5EF4-FFF2-40B4-BE49-F238E27FC236}">
                <a16:creationId xmlns:a16="http://schemas.microsoft.com/office/drawing/2014/main" id="{8125995D-4C67-4698-86C4-28F264EABC18}"/>
              </a:ext>
            </a:extLst>
          </p:cNvPr>
          <p:cNvSpPr txBox="1">
            <a:spLocks/>
          </p:cNvSpPr>
          <p:nvPr/>
        </p:nvSpPr>
        <p:spPr>
          <a:xfrm>
            <a:off x="932347" y="2759926"/>
            <a:ext cx="2420453" cy="1698367"/>
          </a:xfrm>
          <a:prstGeom prst="roundRect">
            <a:avLst>
              <a:gd name="adj" fmla="val 19906"/>
            </a:avLst>
          </a:prstGeom>
          <a:noFill/>
          <a:ln>
            <a:solidFill>
              <a:srgbClr val="4C2600"/>
            </a:solidFill>
          </a:ln>
        </p:spPr>
        <p:txBody>
          <a:bodyPr wrap="squar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b="1" kern="0" dirty="0">
                <a:ln/>
                <a:solidFill>
                  <a:srgbClr val="800000"/>
                </a:solidFill>
                <a:latin typeface="Britannic Bold" panose="020B0903060703020204" pitchFamily="34" charset="0"/>
              </a:rPr>
              <a:t>Calidad de vida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3FC417A4-370A-485B-98BB-539A323BCC04}"/>
              </a:ext>
            </a:extLst>
          </p:cNvPr>
          <p:cNvSpPr/>
          <p:nvPr/>
        </p:nvSpPr>
        <p:spPr>
          <a:xfrm>
            <a:off x="4128656" y="1761633"/>
            <a:ext cx="4544288" cy="998293"/>
          </a:xfrm>
          <a:prstGeom prst="roundRect">
            <a:avLst>
              <a:gd name="adj" fmla="val 29167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Nivel de bienestar personal percibido o satisfacción vital</a:t>
            </a:r>
          </a:p>
          <a:p>
            <a:pPr algn="ctr"/>
            <a:r>
              <a:rPr lang="es-ES" sz="1600" dirty="0">
                <a:solidFill>
                  <a:srgbClr val="800000"/>
                </a:solidFill>
                <a:latin typeface="Arial Black" panose="020B0A04020102020204" pitchFamily="34" charset="0"/>
              </a:rPr>
              <a:t>(</a:t>
            </a:r>
            <a:r>
              <a:rPr lang="es-PE" sz="1600" dirty="0">
                <a:solidFill>
                  <a:srgbClr val="800000"/>
                </a:solidFill>
                <a:latin typeface="Arial Black" panose="020B0A04020102020204" pitchFamily="34" charset="0"/>
              </a:rPr>
              <a:t>valoración subjetiva)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A2EA4259-F904-4CF5-AADC-88F1156AC7E4}"/>
              </a:ext>
            </a:extLst>
          </p:cNvPr>
          <p:cNvSpPr/>
          <p:nvPr/>
        </p:nvSpPr>
        <p:spPr>
          <a:xfrm>
            <a:off x="4128656" y="4292038"/>
            <a:ext cx="4544289" cy="998292"/>
          </a:xfrm>
          <a:prstGeom prst="roundRect">
            <a:avLst>
              <a:gd name="adj" fmla="val 29167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Condiciones socioeconómicas, sanitarias y de apoyo social. </a:t>
            </a:r>
          </a:p>
          <a:p>
            <a:pPr algn="ctr"/>
            <a:r>
              <a:rPr lang="es-ES" sz="1600" dirty="0">
                <a:solidFill>
                  <a:srgbClr val="800000"/>
                </a:solidFill>
                <a:latin typeface="Arial Black" panose="020B0A04020102020204" pitchFamily="34" charset="0"/>
              </a:rPr>
              <a:t>(</a:t>
            </a:r>
            <a:r>
              <a:rPr lang="es-PE" sz="1600" dirty="0">
                <a:solidFill>
                  <a:srgbClr val="800000"/>
                </a:solidFill>
                <a:latin typeface="Arial Black" panose="020B0A04020102020204" pitchFamily="34" charset="0"/>
              </a:rPr>
              <a:t>indicadores objetivos)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F800961-2B10-4C4B-82C8-F9816A683BEA}"/>
              </a:ext>
            </a:extLst>
          </p:cNvPr>
          <p:cNvCxnSpPr>
            <a:stCxn id="2" idx="3"/>
            <a:endCxn id="3" idx="1"/>
          </p:cNvCxnSpPr>
          <p:nvPr/>
        </p:nvCxnSpPr>
        <p:spPr bwMode="auto">
          <a:xfrm flipV="1">
            <a:off x="3352800" y="2260780"/>
            <a:ext cx="775856" cy="13483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C3FE6AD-A89B-4686-A202-8FEF15266A8A}"/>
              </a:ext>
            </a:extLst>
          </p:cNvPr>
          <p:cNvCxnSpPr>
            <a:stCxn id="2" idx="3"/>
            <a:endCxn id="4" idx="1"/>
          </p:cNvCxnSpPr>
          <p:nvPr/>
        </p:nvCxnSpPr>
        <p:spPr bwMode="auto">
          <a:xfrm>
            <a:off x="3352800" y="3609110"/>
            <a:ext cx="775856" cy="11820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4 Marcador de número de diapositiva">
            <a:extLst>
              <a:ext uri="{FF2B5EF4-FFF2-40B4-BE49-F238E27FC236}">
                <a16:creationId xmlns:a16="http://schemas.microsoft.com/office/drawing/2014/main" id="{1B12C285-7384-45C4-8B59-0930577B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10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7B206EC-D0A8-4577-8DB5-A0386841B532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3560635425"/>
      </p:ext>
    </p:extLst>
  </p:cSld>
  <p:clrMapOvr>
    <a:masterClrMapping/>
  </p:clrMapOvr>
  <p:transition spd="slow"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068C86DB-BA0D-4EB9-BC0C-41125066F967}"/>
              </a:ext>
            </a:extLst>
          </p:cNvPr>
          <p:cNvSpPr txBox="1">
            <a:spLocks/>
          </p:cNvSpPr>
          <p:nvPr/>
        </p:nvSpPr>
        <p:spPr>
          <a:xfrm>
            <a:off x="685799" y="1516115"/>
            <a:ext cx="7772400" cy="498763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Es </a:t>
            </a:r>
            <a:r>
              <a:rPr lang="es-ES" sz="2800" b="1" i="1" cap="small" dirty="0">
                <a:solidFill>
                  <a:srgbClr val="4C2600"/>
                </a:solidFill>
                <a:latin typeface="Arial Narrow" panose="020B0606020202030204" pitchFamily="34" charset="0"/>
              </a:rPr>
              <a:t>hacer bien </a:t>
            </a: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lo que se tiene que hacer </a:t>
            </a:r>
            <a:r>
              <a:rPr lang="es-ES" sz="2800" b="1" i="1" dirty="0">
                <a:solidFill>
                  <a:srgbClr val="4C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(desempeño competente) </a:t>
            </a: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e </a:t>
            </a:r>
            <a:r>
              <a:rPr lang="es-ES" sz="2800" b="1" i="1" cap="small" dirty="0">
                <a:solidFill>
                  <a:srgbClr val="4C2600"/>
                </a:solidFill>
                <a:latin typeface="Arial Narrow" panose="020B0606020202030204" pitchFamily="34" charset="0"/>
              </a:rPr>
              <a:t>interactuar adecuadamente </a:t>
            </a: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con los alumnos, las colegas y los demás miembros de la comunidad educativa </a:t>
            </a:r>
            <a:r>
              <a:rPr lang="es-ES" sz="2800" b="1" i="1" dirty="0">
                <a:solidFill>
                  <a:srgbClr val="4C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(clima del aula – clima institucional).</a:t>
            </a:r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Es una de las mejores contribuciones a la formación moral de los niños y niñas. </a:t>
            </a:r>
          </a:p>
          <a:p>
            <a:pPr algn="just">
              <a:spcBef>
                <a:spcPts val="0"/>
              </a:spcBef>
            </a:pPr>
            <a:r>
              <a:rPr lang="es-ES" sz="2800" b="1" i="1" dirty="0">
                <a:solidFill>
                  <a:srgbClr val="800000"/>
                </a:solidFill>
                <a:latin typeface="Arial Narrow" panose="020B0606020202030204" pitchFamily="34" charset="0"/>
              </a:rPr>
              <a:t>¿Cómo cuidas y enriqueces tu calidad profesional?... ¿Qué haces por desarrollar tu idoneidad docente?... ¿Y por mejorar tu capacidad de relacionarte satisfactoriamente con los demás?</a:t>
            </a:r>
          </a:p>
          <a:p>
            <a:pPr algn="just">
              <a:spcBef>
                <a:spcPts val="0"/>
              </a:spcBef>
            </a:pPr>
            <a:endParaRPr lang="es-PE" sz="2800" kern="0" dirty="0"/>
          </a:p>
        </p:txBody>
      </p:sp>
      <p:sp>
        <p:nvSpPr>
          <p:cNvPr id="3" name="Título 3">
            <a:extLst>
              <a:ext uri="{FF2B5EF4-FFF2-40B4-BE49-F238E27FC236}">
                <a16:creationId xmlns:a16="http://schemas.microsoft.com/office/drawing/2014/main" id="{C10C4070-9492-4B49-9506-02A891C5970D}"/>
              </a:ext>
            </a:extLst>
          </p:cNvPr>
          <p:cNvSpPr txBox="1">
            <a:spLocks/>
          </p:cNvSpPr>
          <p:nvPr/>
        </p:nvSpPr>
        <p:spPr>
          <a:xfrm>
            <a:off x="2006441" y="443344"/>
            <a:ext cx="5131115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b="1" kern="0" dirty="0">
                <a:ln/>
                <a:solidFill>
                  <a:srgbClr val="800000"/>
                </a:solidFill>
                <a:latin typeface="Britannic Bold" panose="020B0903060703020204" pitchFamily="34" charset="0"/>
              </a:rPr>
              <a:t>Calidad profesional</a:t>
            </a:r>
          </a:p>
        </p:txBody>
      </p:sp>
      <p:sp>
        <p:nvSpPr>
          <p:cNvPr id="4" name="4 Marcador de número de diapositiva">
            <a:extLst>
              <a:ext uri="{FF2B5EF4-FFF2-40B4-BE49-F238E27FC236}">
                <a16:creationId xmlns:a16="http://schemas.microsoft.com/office/drawing/2014/main" id="{C783E2B3-8FBF-46AF-A420-5A717F661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11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797B8A-CBDF-4647-A4E9-6DF3E49B56EC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1126726184"/>
      </p:ext>
    </p:extLst>
  </p:cSld>
  <p:clrMapOvr>
    <a:masterClrMapping/>
  </p:clrMapOvr>
  <p:transition spd="slow"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5">
            <a:extLst>
              <a:ext uri="{FF2B5EF4-FFF2-40B4-BE49-F238E27FC236}">
                <a16:creationId xmlns:a16="http://schemas.microsoft.com/office/drawing/2014/main" id="{A34549DE-0BDA-4A01-9480-4A29456B200A}"/>
              </a:ext>
            </a:extLst>
          </p:cNvPr>
          <p:cNvSpPr txBox="1">
            <a:spLocks/>
          </p:cNvSpPr>
          <p:nvPr/>
        </p:nvSpPr>
        <p:spPr>
          <a:xfrm>
            <a:off x="685800" y="1731817"/>
            <a:ext cx="7772400" cy="468283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ES" sz="2800" b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Es </a:t>
            </a:r>
            <a:r>
              <a:rPr lang="es-ES" sz="2800" b="1" i="1" kern="0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“hacer frente a algo”,</a:t>
            </a:r>
            <a:r>
              <a:rPr lang="es-PE" sz="2800" b="1" i="1" kern="0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s-PE" sz="2800" b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en tal sentido puede ser sinónimo de </a:t>
            </a:r>
            <a:r>
              <a:rPr lang="es-PE" sz="2800" b="1" i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enfrentar</a:t>
            </a:r>
            <a:r>
              <a:rPr lang="es-PE" sz="2800" b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, aunque este verbo tiene cierta connotación de conflicto.</a:t>
            </a:r>
            <a:endParaRPr lang="es-ES" sz="2800" b="1" kern="0" dirty="0">
              <a:solidFill>
                <a:srgbClr val="2E1700"/>
              </a:solidFill>
              <a:latin typeface="Arial Narrow" panose="020B0606020202030204" pitchFamily="34" charset="0"/>
            </a:endParaRPr>
          </a:p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ES" sz="2800" b="1" i="1" kern="0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Enfrentarse</a:t>
            </a:r>
            <a:r>
              <a:rPr lang="es-ES" sz="2800" b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 supone fijar límites, “marcar territorio” defender lo propio ante lo de otros. Implica lucha y deseo de vencer.</a:t>
            </a:r>
            <a:endParaRPr lang="es-PE" sz="2800" b="1" kern="0" dirty="0">
              <a:solidFill>
                <a:srgbClr val="2E1700"/>
              </a:solidFill>
              <a:latin typeface="Arial Narrow" panose="020B0606020202030204" pitchFamily="34" charset="0"/>
            </a:endParaRPr>
          </a:p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PE" sz="2800" b="1" i="1" kern="0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Afrontar</a:t>
            </a:r>
            <a:r>
              <a:rPr lang="es-PE" sz="2800" b="1" i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, </a:t>
            </a:r>
            <a:r>
              <a:rPr lang="es-PE" sz="2800" b="1" kern="0" dirty="0">
                <a:solidFill>
                  <a:srgbClr val="2E1700"/>
                </a:solidFill>
                <a:latin typeface="Arial Narrow" panose="020B0606020202030204" pitchFamily="34" charset="0"/>
              </a:rPr>
              <a:t>en cambio, es hacer frente a problemas o situaciones. Es hacernos cargo y asumir la responsabilidad de hacer algo ante lo que se ha presentado o está ocurriendo.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B6B2C1D-1E20-4A8E-81D2-AA0ABF6F99A6}"/>
              </a:ext>
            </a:extLst>
          </p:cNvPr>
          <p:cNvSpPr/>
          <p:nvPr/>
        </p:nvSpPr>
        <p:spPr>
          <a:xfrm>
            <a:off x="3169331" y="641436"/>
            <a:ext cx="3047310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Britannic Bold" panose="020B0903060703020204" pitchFamily="34" charset="0"/>
              </a:rPr>
              <a:t>3. Afrontar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DAFC23AE-28BF-46D2-AF9F-AC8FFD2C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12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6CC09B2-CCB8-494F-A411-33674F196100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1159643266"/>
      </p:ext>
    </p:extLst>
  </p:cSld>
  <p:clrMapOvr>
    <a:masterClrMapping/>
  </p:clrMapOvr>
  <p:transition spd="slow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DFEA1B-2120-4ABF-9CDC-36FE1AB19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165" y="1609928"/>
            <a:ext cx="7952508" cy="4662054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Es un proceso que comprende los diversos esfuerzos que una persona realiza para limitar el impacto adverso de una situación y/o controlarla.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Se apela a diversos </a:t>
            </a:r>
            <a:r>
              <a:rPr lang="es-ES" sz="2800" b="1" i="1" dirty="0">
                <a:solidFill>
                  <a:srgbClr val="2E1700"/>
                </a:solidFill>
                <a:latin typeface="Arial Narrow" panose="020B0606020202030204" pitchFamily="34" charset="0"/>
              </a:rPr>
              <a:t>recursos personales </a:t>
            </a: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y profesionales para hacer frente a la situación y tratar de </a:t>
            </a:r>
            <a:r>
              <a:rPr lang="es-ES" sz="2800" b="1" i="1" dirty="0">
                <a:solidFill>
                  <a:srgbClr val="2E1700"/>
                </a:solidFill>
                <a:latin typeface="Arial Narrow" panose="020B0606020202030204" pitchFamily="34" charset="0"/>
              </a:rPr>
              <a:t>obtener los resultados más </a:t>
            </a: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adecuados.</a:t>
            </a:r>
          </a:p>
          <a:p>
            <a:pPr algn="just">
              <a:spcBef>
                <a:spcPts val="0"/>
              </a:spcBef>
            </a:pPr>
            <a:r>
              <a:rPr lang="es-ES" sz="2800" b="1" i="1" dirty="0">
                <a:solidFill>
                  <a:srgbClr val="800000"/>
                </a:solidFill>
                <a:latin typeface="Arial Narrow" panose="020B0606020202030204" pitchFamily="34" charset="0"/>
              </a:rPr>
              <a:t>¿Cuál es la ultima situación estresante o difícil que has afrontado como maestra?... ¿O una que recuerdes especialmente?... ¿Cuál fue el resultado?... ¿Cómo te sentiste?</a:t>
            </a:r>
            <a:endParaRPr lang="es-PE" sz="2800" b="1" i="1" dirty="0">
              <a:solidFill>
                <a:srgbClr val="8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EA6760AB-6D91-42D2-9BFB-5328B0C325DA}"/>
              </a:ext>
            </a:extLst>
          </p:cNvPr>
          <p:cNvSpPr/>
          <p:nvPr/>
        </p:nvSpPr>
        <p:spPr>
          <a:xfrm>
            <a:off x="3377832" y="586018"/>
            <a:ext cx="2388336" cy="792000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Britannic Bold" panose="020B0903060703020204" pitchFamily="34" charset="0"/>
              </a:rPr>
              <a:t>Afrontar</a:t>
            </a:r>
          </a:p>
        </p:txBody>
      </p:sp>
      <p:sp>
        <p:nvSpPr>
          <p:cNvPr id="7" name="4 Marcador de número de diapositiva">
            <a:extLst>
              <a:ext uri="{FF2B5EF4-FFF2-40B4-BE49-F238E27FC236}">
                <a16:creationId xmlns:a16="http://schemas.microsoft.com/office/drawing/2014/main" id="{CD7C153E-A557-4D4E-B677-BAE3C9B0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13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3CEE5FB-8418-4D48-BD41-EB567AD55AFE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2604993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9DCA582-88B4-4803-B153-F9D518330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1817"/>
            <a:ext cx="7772400" cy="4682838"/>
          </a:xfrm>
        </p:spPr>
        <p:txBody>
          <a:bodyPr/>
          <a:lstStyle/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Niños y niñas provenientes de </a:t>
            </a:r>
            <a:r>
              <a:rPr lang="es-PE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familias disfuncionales y desestructuradas</a:t>
            </a:r>
            <a:r>
              <a:rPr lang="es-PE" sz="2800" b="1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(con sus </a:t>
            </a: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secuelas emocionales).</a:t>
            </a:r>
          </a:p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Creciendo y viviendo en un ambiente de constante </a:t>
            </a:r>
            <a:r>
              <a:rPr lang="es-PE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exposición a la violencia</a:t>
            </a:r>
            <a:r>
              <a:rPr lang="es-PE" sz="2800" b="1" dirty="0">
                <a:solidFill>
                  <a:srgbClr val="800000"/>
                </a:solidFill>
                <a:latin typeface="Arial Narrow" panose="020B0606020202030204" pitchFamily="34" charset="0"/>
              </a:rPr>
              <a:t> </a:t>
            </a: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(en algunos casos “normalizada”).</a:t>
            </a:r>
          </a:p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En contacto, cada vez más frecuente, a </a:t>
            </a:r>
            <a:r>
              <a:rPr lang="es-PE" sz="2800" b="1" i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nuevas orientaciones sexuales </a:t>
            </a: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cuyas </a:t>
            </a:r>
            <a:r>
              <a:rPr lang="es-PE" sz="2800" b="1" i="1" dirty="0">
                <a:solidFill>
                  <a:srgbClr val="2E1700"/>
                </a:solidFill>
                <a:latin typeface="Arial Narrow" panose="020B0606020202030204" pitchFamily="34" charset="0"/>
              </a:rPr>
              <a:t>expresiones</a:t>
            </a: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 se hacen cada vez más patentes y socialmente permitidas. 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0C3167A-C085-4EEA-9957-2A9858F40201}"/>
              </a:ext>
            </a:extLst>
          </p:cNvPr>
          <p:cNvSpPr/>
          <p:nvPr/>
        </p:nvSpPr>
        <p:spPr>
          <a:xfrm>
            <a:off x="1530198" y="641436"/>
            <a:ext cx="6325575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Britannic Bold" panose="020B0903060703020204" pitchFamily="34" charset="0"/>
              </a:rPr>
              <a:t>4. Algunos nuevos retos</a:t>
            </a:r>
          </a:p>
        </p:txBody>
      </p:sp>
      <p:sp>
        <p:nvSpPr>
          <p:cNvPr id="8" name="4 Marcador de número de diapositiva">
            <a:extLst>
              <a:ext uri="{FF2B5EF4-FFF2-40B4-BE49-F238E27FC236}">
                <a16:creationId xmlns:a16="http://schemas.microsoft.com/office/drawing/2014/main" id="{3804FAA7-5BB5-4176-A006-A7863F05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14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5B43106-E93E-40C4-9925-38EFB9A47E5F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134548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5CD5970E-252F-4452-B33C-A1845915A5F2}"/>
              </a:ext>
            </a:extLst>
          </p:cNvPr>
          <p:cNvSpPr/>
          <p:nvPr/>
        </p:nvSpPr>
        <p:spPr>
          <a:xfrm>
            <a:off x="872838" y="1262869"/>
            <a:ext cx="2729344" cy="998293"/>
          </a:xfrm>
          <a:prstGeom prst="roundRect">
            <a:avLst>
              <a:gd name="adj" fmla="val 29167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Cognitiva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BB770BD-35D6-401A-BA32-92C583042122}"/>
              </a:ext>
            </a:extLst>
          </p:cNvPr>
          <p:cNvSpPr/>
          <p:nvPr/>
        </p:nvSpPr>
        <p:spPr>
          <a:xfrm>
            <a:off x="5417129" y="1262869"/>
            <a:ext cx="2729344" cy="998293"/>
          </a:xfrm>
          <a:prstGeom prst="roundRect">
            <a:avLst>
              <a:gd name="adj" fmla="val 29167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Psicomotriz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B4A6A31E-FB3D-4958-93BB-E6DCEA245741}"/>
              </a:ext>
            </a:extLst>
          </p:cNvPr>
          <p:cNvSpPr/>
          <p:nvPr/>
        </p:nvSpPr>
        <p:spPr>
          <a:xfrm>
            <a:off x="3207327" y="4943200"/>
            <a:ext cx="2729344" cy="998293"/>
          </a:xfrm>
          <a:prstGeom prst="roundRect">
            <a:avLst>
              <a:gd name="adj" fmla="val 29167"/>
            </a:avLst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Socio emocional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116CF277-61E9-4EDB-857E-E677EC1A83B5}"/>
              </a:ext>
            </a:extLst>
          </p:cNvPr>
          <p:cNvSpPr/>
          <p:nvPr/>
        </p:nvSpPr>
        <p:spPr>
          <a:xfrm>
            <a:off x="3058391" y="2757054"/>
            <a:ext cx="3027217" cy="1343891"/>
          </a:xfrm>
          <a:prstGeom prst="ellipse">
            <a:avLst/>
          </a:prstGeom>
          <a:solidFill>
            <a:srgbClr val="FF99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ÁREAS DE DESARROLLO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375AEB7-DBBC-4117-A960-A1BE6FA15A8D}"/>
              </a:ext>
            </a:extLst>
          </p:cNvPr>
          <p:cNvCxnSpPr>
            <a:cxnSpLocks/>
            <a:endCxn id="3" idx="2"/>
          </p:cNvCxnSpPr>
          <p:nvPr/>
        </p:nvCxnSpPr>
        <p:spPr bwMode="auto">
          <a:xfrm flipH="1" flipV="1">
            <a:off x="2237510" y="2261162"/>
            <a:ext cx="1285008" cy="6719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4D994B2-96DB-491A-A59C-583E3E6660A1}"/>
              </a:ext>
            </a:extLst>
          </p:cNvPr>
          <p:cNvCxnSpPr>
            <a:cxnSpLocks/>
            <a:stCxn id="7" idx="4"/>
            <a:endCxn id="5" idx="0"/>
          </p:cNvCxnSpPr>
          <p:nvPr/>
        </p:nvCxnSpPr>
        <p:spPr bwMode="auto">
          <a:xfrm flipH="1">
            <a:off x="4571999" y="4100945"/>
            <a:ext cx="1" cy="8422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9A06827A-E331-48F6-9B1E-73E59B7F8103}"/>
              </a:ext>
            </a:extLst>
          </p:cNvPr>
          <p:cNvCxnSpPr>
            <a:cxnSpLocks/>
            <a:stCxn id="7" idx="7"/>
            <a:endCxn id="4" idx="2"/>
          </p:cNvCxnSpPr>
          <p:nvPr/>
        </p:nvCxnSpPr>
        <p:spPr bwMode="auto">
          <a:xfrm flipV="1">
            <a:off x="5642282" y="2261162"/>
            <a:ext cx="1139519" cy="692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4 Marcador de número de diapositiva">
            <a:extLst>
              <a:ext uri="{FF2B5EF4-FFF2-40B4-BE49-F238E27FC236}">
                <a16:creationId xmlns:a16="http://schemas.microsoft.com/office/drawing/2014/main" id="{C23E9286-AFB6-4F99-A344-C1FAC45E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15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96842C28-B400-448B-8909-7BCD7ED650DB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4205976721"/>
      </p:ext>
    </p:extLst>
  </p:cSld>
  <p:clrMapOvr>
    <a:masterClrMapping/>
  </p:clrMapOvr>
  <p:transition spd="slow"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82DA70-4221-44B6-B89E-70549B349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945" y="781196"/>
            <a:ext cx="7848600" cy="5287096"/>
          </a:xfrm>
        </p:spPr>
        <p:txBody>
          <a:bodyPr/>
          <a:lstStyle/>
          <a:p>
            <a:pPr marL="360363" indent="-360363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Reconozca que los niños y niñas pueden llegar a la escuela con </a:t>
            </a:r>
            <a:r>
              <a:rPr lang="es-PE" sz="2800" b="1" i="1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diferentes necesidades </a:t>
            </a: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(afectivas y de aprendizaje).</a:t>
            </a:r>
          </a:p>
          <a:p>
            <a:pPr marL="360363" indent="-360363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Asegúrese de que los estudiantes tengan la oportunidad de </a:t>
            </a:r>
            <a:r>
              <a:rPr lang="es-ES" sz="2800" b="1" i="1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sentirse aceptados, queridos y valorados</a:t>
            </a: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 (afiliación o pertenencia).</a:t>
            </a:r>
          </a:p>
          <a:p>
            <a:pPr marL="36036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 b="1" i="1" dirty="0">
                <a:solidFill>
                  <a:srgbClr val="4C2600"/>
                </a:solidFill>
                <a:latin typeface="Arial Narrow" panose="020B0606020202030204" pitchFamily="34" charset="0"/>
              </a:rPr>
              <a:t>“Las emociones están presentes en todo momento en nuestras vidas y las emociones impulsan la atención que a su vez impulsa el aprendizaje y la memoria”. </a:t>
            </a:r>
          </a:p>
          <a:p>
            <a:pPr marL="360363" indent="0" algn="r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b="1" dirty="0">
                <a:solidFill>
                  <a:srgbClr val="4C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Robert Sylvester</a:t>
            </a:r>
            <a:r>
              <a:rPr lang="es-ES" sz="2000" b="1" dirty="0">
                <a:solidFill>
                  <a:srgbClr val="4C2600"/>
                </a:solidFill>
                <a:latin typeface="Arial Narrow" panose="020B0606020202030204" pitchFamily="34" charset="0"/>
              </a:rPr>
              <a:t> – “</a:t>
            </a:r>
            <a:r>
              <a:rPr lang="es-ES" sz="2000" b="1" cap="small" dirty="0">
                <a:solidFill>
                  <a:srgbClr val="4C2600"/>
                </a:solidFill>
                <a:latin typeface="Arial Narrow" panose="020B0606020202030204" pitchFamily="34" charset="0"/>
              </a:rPr>
              <a:t>Emoción y Atención".</a:t>
            </a:r>
            <a:endParaRPr lang="es-ES" sz="2000" b="1" cap="small" dirty="0">
              <a:solidFill>
                <a:srgbClr val="2E1700"/>
              </a:solidFill>
              <a:latin typeface="Arial Narrow" panose="020B0606020202030204" pitchFamily="34" charset="0"/>
            </a:endParaRPr>
          </a:p>
          <a:p>
            <a:pPr marL="360363" indent="-360363" algn="just">
              <a:spcBef>
                <a:spcPts val="0"/>
              </a:spcBef>
              <a:buFont typeface="+mj-lt"/>
              <a:buAutoNum type="arabicPeriod" startAt="3"/>
            </a:pPr>
            <a:r>
              <a:rPr lang="es-ES" sz="2800" b="1" dirty="0">
                <a:solidFill>
                  <a:srgbClr val="2E1700"/>
                </a:solidFill>
                <a:latin typeface="Arial Narrow" panose="020B0606020202030204" pitchFamily="34" charset="0"/>
              </a:rPr>
              <a:t>Haga del salón de clases </a:t>
            </a:r>
            <a:r>
              <a:rPr lang="es-ES" sz="2800" b="1" i="1" dirty="0">
                <a:solidFill>
                  <a:srgbClr val="2E1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un lugar agradable y seguro</a:t>
            </a:r>
            <a:r>
              <a:rPr lang="es-PE" sz="2800" b="1" dirty="0">
                <a:solidFill>
                  <a:srgbClr val="2E17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  <a:endParaRPr lang="es-PE" sz="2800" b="1" dirty="0">
              <a:solidFill>
                <a:srgbClr val="2E17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4 Marcador de número de diapositiva">
            <a:extLst>
              <a:ext uri="{FF2B5EF4-FFF2-40B4-BE49-F238E27FC236}">
                <a16:creationId xmlns:a16="http://schemas.microsoft.com/office/drawing/2014/main" id="{0DDCBC4E-E2A4-45EE-9F20-A941FE273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16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AA821CD-0962-441E-8901-19E4F4F490C5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2966729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Título">
            <a:extLst>
              <a:ext uri="{FF2B5EF4-FFF2-40B4-BE49-F238E27FC236}">
                <a16:creationId xmlns:a16="http://schemas.microsoft.com/office/drawing/2014/main" id="{621A0D9B-0976-4F2E-9105-0B81E0E20CA2}"/>
              </a:ext>
            </a:extLst>
          </p:cNvPr>
          <p:cNvSpPr txBox="1">
            <a:spLocks/>
          </p:cNvSpPr>
          <p:nvPr/>
        </p:nvSpPr>
        <p:spPr>
          <a:xfrm>
            <a:off x="1939636" y="3117275"/>
            <a:ext cx="5721928" cy="16348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2800" i="1" u="none" strike="noStrike" kern="1200" cap="none" spc="-100" normalizeH="0" baseline="0" noProof="0" dirty="0">
                <a:ln>
                  <a:noFill/>
                </a:ln>
                <a:solidFill>
                  <a:srgbClr val="2E17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Lic. Jorge Zamudio Bustamante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PE" sz="2000" i="0" u="none" strike="noStrike" kern="1200" cap="none" spc="-100" normalizeH="0" baseline="0" noProof="0" dirty="0">
                <a:ln>
                  <a:noFill/>
                </a:ln>
                <a:solidFill>
                  <a:srgbClr val="2E17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Educador  - Profesor de Ética y Desarrollo Personal</a:t>
            </a:r>
            <a:br>
              <a:rPr kumimoji="0" lang="es-PE" sz="2000" i="0" u="none" strike="noStrike" kern="1200" cap="none" spc="-100" normalizeH="0" baseline="0" noProof="0" dirty="0">
                <a:ln>
                  <a:noFill/>
                </a:ln>
                <a:solidFill>
                  <a:srgbClr val="2E17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s-PE" sz="2000" i="0" u="none" strike="noStrike" kern="1200" cap="none" spc="-100" normalizeH="0" baseline="0" noProof="0" dirty="0">
                <a:ln>
                  <a:noFill/>
                </a:ln>
                <a:solidFill>
                  <a:srgbClr val="2E17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Especializado en Psicología de Pareja y Familia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PE" sz="2000" b="0" dirty="0" err="1">
                <a:solidFill>
                  <a:srgbClr val="FFFFCC"/>
                </a:solidFill>
                <a:latin typeface="Calibri"/>
                <a:hlinkClick r:id="rId2"/>
              </a:rPr>
              <a:t>jorzabu@hotmail.com</a:t>
            </a:r>
            <a:r>
              <a:rPr lang="es-PE" sz="2000" b="0" dirty="0">
                <a:solidFill>
                  <a:srgbClr val="FFFFCC"/>
                </a:solidFill>
                <a:latin typeface="Calibri"/>
              </a:rPr>
              <a:t> </a:t>
            </a:r>
            <a:endParaRPr kumimoji="0" lang="es-PE" sz="2000" b="0" i="0" u="none" strike="noStrike" kern="1200" cap="none" spc="-100" normalizeH="0" baseline="0" noProof="0" dirty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s-PE" sz="2000" b="0" i="0" u="none" strike="noStrike" kern="1200" cap="none" spc="-100" normalizeH="0" baseline="0" noProof="0" dirty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6689993"/>
      </p:ext>
    </p:extLst>
  </p:cSld>
  <p:clrMapOvr>
    <a:masterClrMapping/>
  </p:clrMapOvr>
  <p:transition spd="slow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99EC3159-20D1-49AE-B279-B02B8FE2843B}"/>
              </a:ext>
            </a:extLst>
          </p:cNvPr>
          <p:cNvSpPr/>
          <p:nvPr/>
        </p:nvSpPr>
        <p:spPr>
          <a:xfrm>
            <a:off x="2874817" y="700123"/>
            <a:ext cx="3851564" cy="828000"/>
          </a:xfrm>
          <a:prstGeom prst="roundRect">
            <a:avLst>
              <a:gd name="adj" fmla="val 32695"/>
            </a:avLst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800" b="1" cap="none" spc="0" dirty="0">
                <a:ln/>
                <a:solidFill>
                  <a:srgbClr val="800000"/>
                </a:solidFill>
                <a:effectLst/>
                <a:latin typeface="Arial Black" panose="020B0A04020102020204" pitchFamily="34" charset="0"/>
              </a:rPr>
              <a:t>1. Forjar</a:t>
            </a:r>
          </a:p>
        </p:txBody>
      </p:sp>
      <p:pic>
        <p:nvPicPr>
          <p:cNvPr id="2056" name="Picture 8" descr="Imagen relacionada">
            <a:extLst>
              <a:ext uri="{FF2B5EF4-FFF2-40B4-BE49-F238E27FC236}">
                <a16:creationId xmlns:a16="http://schemas.microsoft.com/office/drawing/2014/main" id="{7AABD11C-951C-4997-812E-AB665CEBA8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6" r="17081"/>
          <a:stretch/>
        </p:blipFill>
        <p:spPr bwMode="auto">
          <a:xfrm>
            <a:off x="2742838" y="1589126"/>
            <a:ext cx="4115522" cy="32132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20AE284-76DC-4FDD-BA78-B7D06456B09E}"/>
              </a:ext>
            </a:extLst>
          </p:cNvPr>
          <p:cNvSpPr txBox="1"/>
          <p:nvPr/>
        </p:nvSpPr>
        <p:spPr>
          <a:xfrm>
            <a:off x="619991" y="4859074"/>
            <a:ext cx="790401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Trabajar un metal cuando está caliente y </a:t>
            </a:r>
            <a:r>
              <a:rPr lang="es-ES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Calibri" panose="020F0502020204030204" pitchFamily="34" charset="0"/>
              </a:rPr>
              <a:t>darle una forma definida </a:t>
            </a:r>
            <a:r>
              <a:rPr lang="es-ES" sz="2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por medio de golpes o por presión.</a:t>
            </a:r>
          </a:p>
          <a:p>
            <a:pPr algn="ctr">
              <a:spcAft>
                <a:spcPts val="600"/>
              </a:spcAft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Por extensión, formar, moldear, crear.</a:t>
            </a:r>
          </a:p>
        </p:txBody>
      </p:sp>
      <p:sp>
        <p:nvSpPr>
          <p:cNvPr id="6" name="4 Marcador de número de diapositiva">
            <a:extLst>
              <a:ext uri="{FF2B5EF4-FFF2-40B4-BE49-F238E27FC236}">
                <a16:creationId xmlns:a16="http://schemas.microsoft.com/office/drawing/2014/main" id="{A006AEF9-33A9-4D09-AA2D-34737A81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2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37335B4-EA93-4FD4-A627-311E63791054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1556026514"/>
      </p:ext>
    </p:extLst>
  </p:cSld>
  <p:clrMapOvr>
    <a:masterClrMapping/>
  </p:clrMapOvr>
  <p:transition spd="slow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50EC6D91-3EDB-4BBA-A429-011BCDF6C5B2}"/>
              </a:ext>
            </a:extLst>
          </p:cNvPr>
          <p:cNvSpPr txBox="1">
            <a:spLocks/>
          </p:cNvSpPr>
          <p:nvPr/>
        </p:nvSpPr>
        <p:spPr>
          <a:xfrm>
            <a:off x="1144159" y="3240051"/>
            <a:ext cx="7089819" cy="25095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0"/>
              </a:spcBef>
              <a:spcAft>
                <a:spcPts val="1200"/>
              </a:spcAft>
              <a:buClr>
                <a:srgbClr val="800000"/>
              </a:buClr>
              <a:buSzPct val="90000"/>
              <a:buFont typeface="Courier New" panose="02070309020205020404" pitchFamily="49" charset="0"/>
              <a:buChar char="o"/>
              <a:defRPr/>
            </a:pPr>
            <a:r>
              <a:rPr kumimoji="0" lang="es-PE" sz="2800" b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¿Quién es una “maestra de calidad”?</a:t>
            </a:r>
            <a:endParaRPr lang="es-PE" sz="2800" b="1" dirty="0">
              <a:solidFill>
                <a:srgbClr val="4C2600"/>
              </a:solidFill>
              <a:latin typeface="Arial Narrow" panose="020B0606020202030204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Clr>
                <a:srgbClr val="800000"/>
              </a:buClr>
              <a:buSzPct val="90000"/>
              <a:buFont typeface="Courier New" panose="02070309020205020404" pitchFamily="49" charset="0"/>
              <a:buChar char="o"/>
              <a:defRPr/>
            </a:pPr>
            <a:r>
              <a:rPr kumimoji="0" lang="es-PE" sz="2800" b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¿Cómo </a:t>
            </a:r>
            <a:r>
              <a:rPr kumimoji="0" lang="es-PE" sz="2800" b="1" u="none" strike="noStrike" kern="1200" cap="none" spc="0" normalizeH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reconocerla?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Clr>
                <a:srgbClr val="800000"/>
              </a:buClr>
              <a:buSzPct val="90000"/>
              <a:buFont typeface="Courier New" panose="02070309020205020404" pitchFamily="49" charset="0"/>
              <a:buChar char="o"/>
              <a:defRPr/>
            </a:pPr>
            <a:r>
              <a:rPr lang="es-PE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¿Cómo se forja una maestra de calidad?</a:t>
            </a:r>
          </a:p>
          <a:p>
            <a:pPr marL="457200" indent="-457200" algn="just">
              <a:spcBef>
                <a:spcPts val="0"/>
              </a:spcBef>
              <a:buClr>
                <a:srgbClr val="800000"/>
              </a:buClr>
              <a:buSzPct val="90000"/>
              <a:buFont typeface="Courier New" panose="02070309020205020404" pitchFamily="49" charset="0"/>
              <a:buChar char="o"/>
              <a:defRPr/>
            </a:pPr>
            <a:r>
              <a:rPr kumimoji="0" lang="es-PE" sz="2800" b="1" u="none" strike="noStrike" kern="1200" cap="none" spc="0" normalizeH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¿Qué hacer para que continúe siéndolo?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F4ABC3F-C8C4-4350-A54B-2AF3D5C536C8}"/>
              </a:ext>
            </a:extLst>
          </p:cNvPr>
          <p:cNvSpPr/>
          <p:nvPr/>
        </p:nvSpPr>
        <p:spPr>
          <a:xfrm>
            <a:off x="1189886" y="799704"/>
            <a:ext cx="4590233" cy="1740337"/>
          </a:xfrm>
          <a:prstGeom prst="roundRect">
            <a:avLst>
              <a:gd name="adj" fmla="val 2968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Arial Black" panose="020B0A04020102020204" pitchFamily="34" charset="0"/>
                <a:cs typeface="Calibri" panose="020F0502020204030204" pitchFamily="34" charset="0"/>
              </a:rPr>
              <a:t>2. </a:t>
            </a:r>
            <a:r>
              <a:rPr lang="es-ES" sz="4400" b="1" dirty="0">
                <a:ln/>
                <a:solidFill>
                  <a:srgbClr val="800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M</a:t>
            </a:r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Arial Black" panose="020B0A04020102020204" pitchFamily="34" charset="0"/>
                <a:cs typeface="Calibri" panose="020F0502020204030204" pitchFamily="34" charset="0"/>
              </a:rPr>
              <a:t>aestras de calidad</a:t>
            </a:r>
          </a:p>
        </p:txBody>
      </p:sp>
      <p:sp>
        <p:nvSpPr>
          <p:cNvPr id="4" name="4 Marcador de número de diapositiva">
            <a:extLst>
              <a:ext uri="{FF2B5EF4-FFF2-40B4-BE49-F238E27FC236}">
                <a16:creationId xmlns:a16="http://schemas.microsoft.com/office/drawing/2014/main" id="{E6AA310A-F6B0-4A51-AC4F-76C0589B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3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410317-D62A-4EB7-9981-2702FF9DADBB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  <p:pic>
        <p:nvPicPr>
          <p:cNvPr id="1026" name="Picture 2" descr="Resultado de imagen para maestra de inicial">
            <a:extLst>
              <a:ext uri="{FF2B5EF4-FFF2-40B4-BE49-F238E27FC236}">
                <a16:creationId xmlns:a16="http://schemas.microsoft.com/office/drawing/2014/main" id="{99558F6A-5102-4396-B522-84A54D41C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8405" y="714663"/>
            <a:ext cx="2305573" cy="220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231778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90F41A3A-48B4-4845-A901-76576E827181}"/>
              </a:ext>
            </a:extLst>
          </p:cNvPr>
          <p:cNvSpPr txBox="1">
            <a:spLocks/>
          </p:cNvSpPr>
          <p:nvPr/>
        </p:nvSpPr>
        <p:spPr>
          <a:xfrm>
            <a:off x="830352" y="3429000"/>
            <a:ext cx="7585363" cy="299258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42913" indent="-442913">
              <a:spcBef>
                <a:spcPts val="0"/>
              </a:spcBef>
              <a:spcAft>
                <a:spcPts val="1200"/>
              </a:spcAft>
            </a:pP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En los </a:t>
            </a:r>
            <a:r>
              <a:rPr lang="es-ES" sz="2800" b="1" i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servicios y atenciones </a:t>
            </a: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que recibimos.</a:t>
            </a:r>
          </a:p>
          <a:p>
            <a:pPr marL="442913" indent="-442913">
              <a:spcBef>
                <a:spcPts val="0"/>
              </a:spcBef>
              <a:spcAft>
                <a:spcPts val="1200"/>
              </a:spcAft>
            </a:pP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En los </a:t>
            </a:r>
            <a:r>
              <a:rPr lang="es-ES" sz="2800" b="1" i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artículos y productos </a:t>
            </a: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que adquirimos.</a:t>
            </a:r>
          </a:p>
          <a:p>
            <a:pPr marL="442913" indent="-442913">
              <a:spcBef>
                <a:spcPts val="0"/>
              </a:spcBef>
              <a:spcAft>
                <a:spcPts val="1200"/>
              </a:spcAft>
            </a:pP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En los </a:t>
            </a:r>
            <a:r>
              <a:rPr lang="es-ES" sz="2800" b="1" i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alimentos</a:t>
            </a: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 que consumimos.</a:t>
            </a:r>
          </a:p>
          <a:p>
            <a:pPr marL="442913" indent="-442913">
              <a:spcBef>
                <a:spcPts val="0"/>
              </a:spcBef>
              <a:spcAft>
                <a:spcPts val="1200"/>
              </a:spcAft>
            </a:pP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En las </a:t>
            </a:r>
            <a:r>
              <a:rPr lang="es-ES" sz="2800" b="1" i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relaciones personales </a:t>
            </a: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que mantenemos.</a:t>
            </a:r>
          </a:p>
          <a:p>
            <a:pPr marL="442913" indent="-442913">
              <a:spcBef>
                <a:spcPts val="0"/>
              </a:spcBef>
            </a:pP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Y en </a:t>
            </a:r>
            <a:r>
              <a:rPr lang="es-ES" sz="2800" b="1" i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la vida </a:t>
            </a:r>
            <a:r>
              <a:rPr lang="es-ES" sz="2800" b="1" kern="0" dirty="0">
                <a:solidFill>
                  <a:srgbClr val="4C2600"/>
                </a:solidFill>
                <a:latin typeface="Arial Narrow" panose="020B0606020202030204" pitchFamily="34" charset="0"/>
              </a:rPr>
              <a:t>que vivimos (“calidad de vida”). </a:t>
            </a:r>
            <a:endParaRPr lang="es-ES" sz="2800" b="1" kern="0" dirty="0">
              <a:solidFill>
                <a:srgbClr val="8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F2AD0B79-64D1-4505-A192-C4A0DB04C928}"/>
              </a:ext>
            </a:extLst>
          </p:cNvPr>
          <p:cNvSpPr/>
          <p:nvPr/>
        </p:nvSpPr>
        <p:spPr>
          <a:xfrm>
            <a:off x="1146137" y="608106"/>
            <a:ext cx="6851726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Britannic Bold" panose="020B0903060703020204" pitchFamily="34" charset="0"/>
              </a:rPr>
              <a:t>Queremos calidad en todo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BF3BB7A1-9BAE-4FC7-A5CD-FB072060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4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339B8B2-700E-4B49-9A67-CD74B181F4E1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  <p:pic>
        <p:nvPicPr>
          <p:cNvPr id="2050" name="Picture 2" descr="Resultado de imagen para atenciÃ³n de calidad al cliente">
            <a:extLst>
              <a:ext uri="{FF2B5EF4-FFF2-40B4-BE49-F238E27FC236}">
                <a16:creationId xmlns:a16="http://schemas.microsoft.com/office/drawing/2014/main" id="{348E4C79-FE1C-44A0-AD82-A73E11981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307" y="1650224"/>
            <a:ext cx="3506330" cy="175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9680987"/>
      </p:ext>
    </p:extLst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29863599-FD38-4B51-8F6A-4B440345F62A}"/>
              </a:ext>
            </a:extLst>
          </p:cNvPr>
          <p:cNvSpPr txBox="1">
            <a:spLocks/>
          </p:cNvSpPr>
          <p:nvPr/>
        </p:nvSpPr>
        <p:spPr>
          <a:xfrm>
            <a:off x="568036" y="1947718"/>
            <a:ext cx="8083637" cy="36218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800080"/>
              </a:buClr>
              <a:buSzPct val="80000"/>
              <a:buFont typeface="Arial" pitchFamily="34" charset="0"/>
              <a:buNone/>
              <a:tabLst/>
              <a:defRPr/>
            </a:pPr>
            <a:r>
              <a:rPr kumimoji="0" lang="es-PE" sz="2800" b="1" i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“Propiedad o conjunto de propiedades inherentes a algo, que permiten juzgar su valor” – </a:t>
            </a:r>
            <a:r>
              <a:rPr kumimoji="0" lang="es-PE" sz="28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Dic. RAE</a:t>
            </a:r>
          </a:p>
          <a:p>
            <a:pPr marL="623888" marR="0" lvl="0" indent="-3603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Propiedad o </a:t>
            </a:r>
            <a:r>
              <a:rPr kumimoji="0" lang="es-PE" sz="2600" b="1" i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</a:rPr>
              <a:t>atributo</a:t>
            </a: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 que algo posee.</a:t>
            </a:r>
          </a:p>
          <a:p>
            <a:pPr marL="623888" marR="0" lvl="0" indent="-3603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Ese atributo es </a:t>
            </a:r>
            <a:r>
              <a:rPr kumimoji="0" lang="es-PE" sz="2600" b="1" i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</a:rPr>
              <a:t>inherente</a:t>
            </a: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, es decir, es inseparable a la cosa que lo posee.</a:t>
            </a:r>
          </a:p>
          <a:p>
            <a:pPr marL="623888" marR="0" lvl="0" indent="-3603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Permite hacer un </a:t>
            </a:r>
            <a:r>
              <a:rPr kumimoji="0" lang="es-PE" sz="2600" b="1" i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Narrow" panose="020B0606020202030204" pitchFamily="34" charset="0"/>
              </a:rPr>
              <a:t>juicio de valor</a:t>
            </a: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, una estimación de su bondad o valor, y de este modo, una comparación</a:t>
            </a:r>
            <a:r>
              <a:rPr kumimoji="0" lang="es-PE" sz="2600" b="1" i="1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 </a:t>
            </a: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srgbClr val="4C2600"/>
                </a:solidFill>
                <a:effectLst/>
                <a:uLnTx/>
                <a:uFillTx/>
                <a:latin typeface="Arial Narrow" panose="020B0606020202030204" pitchFamily="34" charset="0"/>
              </a:rPr>
              <a:t>respecto a otras cosas de su misma especie.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C8E9100-EA93-4062-82C3-D3E17D452925}"/>
              </a:ext>
            </a:extLst>
          </p:cNvPr>
          <p:cNvSpPr/>
          <p:nvPr/>
        </p:nvSpPr>
        <p:spPr>
          <a:xfrm>
            <a:off x="2438759" y="641436"/>
            <a:ext cx="4508445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Britannic Bold" panose="020B0903060703020204" pitchFamily="34" charset="0"/>
              </a:rPr>
              <a:t>¿Qué es calidad?</a:t>
            </a:r>
          </a:p>
        </p:txBody>
      </p:sp>
      <p:sp>
        <p:nvSpPr>
          <p:cNvPr id="4" name="4 Marcador de número de diapositiva">
            <a:extLst>
              <a:ext uri="{FF2B5EF4-FFF2-40B4-BE49-F238E27FC236}">
                <a16:creationId xmlns:a16="http://schemas.microsoft.com/office/drawing/2014/main" id="{52FE5769-335C-4811-9DCE-61DE5271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5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63979C-D704-4AA1-A91F-1065EF2CA588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4190154340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434036-C911-41A3-84FE-B1D3E3315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398706"/>
              </p:ext>
            </p:extLst>
          </p:nvPr>
        </p:nvGraphicFramePr>
        <p:xfrm>
          <a:off x="561109" y="2865581"/>
          <a:ext cx="8021781" cy="3064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927">
                  <a:extLst>
                    <a:ext uri="{9D8B030D-6E8A-4147-A177-3AD203B41FA5}">
                      <a16:colId xmlns:a16="http://schemas.microsoft.com/office/drawing/2014/main" val="505119550"/>
                    </a:ext>
                  </a:extLst>
                </a:gridCol>
                <a:gridCol w="2673927">
                  <a:extLst>
                    <a:ext uri="{9D8B030D-6E8A-4147-A177-3AD203B41FA5}">
                      <a16:colId xmlns:a16="http://schemas.microsoft.com/office/drawing/2014/main" val="583473156"/>
                    </a:ext>
                  </a:extLst>
                </a:gridCol>
                <a:gridCol w="2673927">
                  <a:extLst>
                    <a:ext uri="{9D8B030D-6E8A-4147-A177-3AD203B41FA5}">
                      <a16:colId xmlns:a16="http://schemas.microsoft.com/office/drawing/2014/main" val="1087668860"/>
                    </a:ext>
                  </a:extLst>
                </a:gridCol>
              </a:tblGrid>
              <a:tr h="691258">
                <a:tc>
                  <a:txBody>
                    <a:bodyPr/>
                    <a:lstStyle/>
                    <a:p>
                      <a:pPr algn="ctr"/>
                      <a:r>
                        <a:rPr lang="es-PE" dirty="0">
                          <a:solidFill>
                            <a:srgbClr val="800000"/>
                          </a:solidFill>
                        </a:rPr>
                        <a:t>Conocimientos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>
                          <a:solidFill>
                            <a:srgbClr val="800000"/>
                          </a:solidFill>
                        </a:rPr>
                        <a:t>Habilidades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>
                          <a:solidFill>
                            <a:srgbClr val="800000"/>
                          </a:solidFill>
                        </a:rPr>
                        <a:t>Actitudes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2446239"/>
                  </a:ext>
                </a:extLst>
              </a:tr>
              <a:tr h="2372906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1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  <a:p>
                      <a:pPr marL="285750" indent="-285750">
                        <a:spcAft>
                          <a:spcPts val="12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PE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225063"/>
                  </a:ext>
                </a:extLst>
              </a:tr>
            </a:tbl>
          </a:graphicData>
        </a:graphic>
      </p:graphicFrame>
      <p:sp>
        <p:nvSpPr>
          <p:cNvPr id="3" name="Globo: flecha hacia abajo 2">
            <a:extLst>
              <a:ext uri="{FF2B5EF4-FFF2-40B4-BE49-F238E27FC236}">
                <a16:creationId xmlns:a16="http://schemas.microsoft.com/office/drawing/2014/main" id="{E7D7E557-5394-4708-856C-F73865FCF4AF}"/>
              </a:ext>
            </a:extLst>
          </p:cNvPr>
          <p:cNvSpPr/>
          <p:nvPr/>
        </p:nvSpPr>
        <p:spPr>
          <a:xfrm>
            <a:off x="1080654" y="1184049"/>
            <a:ext cx="6982691" cy="1178719"/>
          </a:xfrm>
          <a:prstGeom prst="downArrowCallout">
            <a:avLst>
              <a:gd name="adj1" fmla="val 86121"/>
              <a:gd name="adj2" fmla="val 86120"/>
              <a:gd name="adj3" fmla="val 25000"/>
              <a:gd name="adj4" fmla="val 64977"/>
            </a:avLst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Arial Black" panose="020B0A04020102020204" pitchFamily="34" charset="0"/>
                <a:cs typeface="Calibri" panose="020F0502020204030204" pitchFamily="34" charset="0"/>
              </a:rPr>
              <a:t>Maestras de calidad</a:t>
            </a:r>
          </a:p>
        </p:txBody>
      </p:sp>
      <p:sp>
        <p:nvSpPr>
          <p:cNvPr id="4" name="4 Marcador de número de diapositiva">
            <a:extLst>
              <a:ext uri="{FF2B5EF4-FFF2-40B4-BE49-F238E27FC236}">
                <a16:creationId xmlns:a16="http://schemas.microsoft.com/office/drawing/2014/main" id="{82249242-0642-4329-A8D9-C72C42B1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6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077A97F-4E35-4674-8B6F-B54DA2D2BC98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997778325"/>
      </p:ext>
    </p:extLst>
  </p:cSld>
  <p:clrMapOvr>
    <a:masterClrMapping/>
  </p:clrMapOvr>
  <p:transition spd="slow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85A7D53C-3DC4-4CE4-A420-F20C763E120E}"/>
              </a:ext>
            </a:extLst>
          </p:cNvPr>
          <p:cNvSpPr/>
          <p:nvPr/>
        </p:nvSpPr>
        <p:spPr>
          <a:xfrm>
            <a:off x="1080654" y="2898673"/>
            <a:ext cx="2286001" cy="1362849"/>
          </a:xfrm>
          <a:prstGeom prst="roundRect">
            <a:avLst>
              <a:gd name="adj" fmla="val 21037"/>
            </a:avLst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600" b="1" cap="none" spc="0" dirty="0">
                <a:ln/>
                <a:solidFill>
                  <a:schemeClr val="tx2">
                    <a:lumMod val="75000"/>
                  </a:schemeClr>
                </a:solidFill>
                <a:effectLst/>
                <a:latin typeface="Britannic Bold" panose="020B0903060703020204" pitchFamily="34" charset="0"/>
                <a:cs typeface="Calibri" panose="020F0502020204030204" pitchFamily="34" charset="0"/>
              </a:rPr>
              <a:t>¿Qué calidad?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2E5F9FF4-D96C-450B-978D-F5B60AE70D6C}"/>
              </a:ext>
            </a:extLst>
          </p:cNvPr>
          <p:cNvSpPr/>
          <p:nvPr/>
        </p:nvSpPr>
        <p:spPr>
          <a:xfrm>
            <a:off x="4572000" y="1235161"/>
            <a:ext cx="3588327" cy="775854"/>
          </a:xfrm>
          <a:prstGeom prst="roundRect">
            <a:avLst>
              <a:gd name="adj" fmla="val 291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Calidad Humana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5439F5F-9A62-4730-ACD5-0441CE62C9FB}"/>
              </a:ext>
            </a:extLst>
          </p:cNvPr>
          <p:cNvSpPr/>
          <p:nvPr/>
        </p:nvSpPr>
        <p:spPr>
          <a:xfrm>
            <a:off x="4987637" y="3192171"/>
            <a:ext cx="3297381" cy="775854"/>
          </a:xfrm>
          <a:prstGeom prst="roundRect">
            <a:avLst>
              <a:gd name="adj" fmla="val 291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Calidad de vida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A84FF6A-AB5A-4262-A4B9-1B699BBA5848}"/>
              </a:ext>
            </a:extLst>
          </p:cNvPr>
          <p:cNvSpPr/>
          <p:nvPr/>
        </p:nvSpPr>
        <p:spPr>
          <a:xfrm>
            <a:off x="4724400" y="5026142"/>
            <a:ext cx="3560618" cy="775854"/>
          </a:xfrm>
          <a:prstGeom prst="roundRect">
            <a:avLst>
              <a:gd name="adj" fmla="val 291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4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Calidad Profesional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C7BC87C-C5F4-44D5-8191-C9140028AC05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 flipV="1">
            <a:off x="3366655" y="1623088"/>
            <a:ext cx="1205345" cy="1957010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1336B150-5DC8-4796-A100-FE496FA4413E}"/>
              </a:ext>
            </a:extLst>
          </p:cNvPr>
          <p:cNvCxnSpPr>
            <a:cxnSpLocks/>
            <a:stCxn id="3" idx="3"/>
            <a:endCxn id="6" idx="1"/>
          </p:cNvCxnSpPr>
          <p:nvPr/>
        </p:nvCxnSpPr>
        <p:spPr>
          <a:xfrm>
            <a:off x="3366655" y="3580098"/>
            <a:ext cx="1357745" cy="1833971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DC863E9A-87B9-4C4C-BBC1-31EA004DC079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>
          <a:xfrm>
            <a:off x="3366655" y="3580098"/>
            <a:ext cx="1620982" cy="0"/>
          </a:xfrm>
          <a:prstGeom prst="line">
            <a:avLst/>
          </a:prstGeom>
          <a:ln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B5B567C1-522A-4277-8884-254F221A2A33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 bwMode="auto">
          <a:xfrm flipV="1">
            <a:off x="3366655" y="1623088"/>
            <a:ext cx="1205345" cy="19570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7C65A300-504C-44A7-ADE5-6F047094ACE5}"/>
              </a:ext>
            </a:extLst>
          </p:cNvPr>
          <p:cNvCxnSpPr>
            <a:cxnSpLocks/>
            <a:stCxn id="3" idx="3"/>
            <a:endCxn id="6" idx="1"/>
          </p:cNvCxnSpPr>
          <p:nvPr/>
        </p:nvCxnSpPr>
        <p:spPr bwMode="auto">
          <a:xfrm>
            <a:off x="3366655" y="3580098"/>
            <a:ext cx="1357745" cy="18339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92AE1668-C536-4442-B37E-40F5625E82AF}"/>
              </a:ext>
            </a:extLst>
          </p:cNvPr>
          <p:cNvCxnSpPr>
            <a:cxnSpLocks/>
            <a:stCxn id="3" idx="3"/>
            <a:endCxn id="5" idx="1"/>
          </p:cNvCxnSpPr>
          <p:nvPr/>
        </p:nvCxnSpPr>
        <p:spPr bwMode="auto">
          <a:xfrm>
            <a:off x="3366655" y="3580098"/>
            <a:ext cx="162098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4 Marcador de número de diapositiva">
            <a:extLst>
              <a:ext uri="{FF2B5EF4-FFF2-40B4-BE49-F238E27FC236}">
                <a16:creationId xmlns:a16="http://schemas.microsoft.com/office/drawing/2014/main" id="{F460CA3F-EDEF-48DA-A53C-66216FB5D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7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5940B39-3B29-4886-B6E7-BE4384921CBA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1503953645"/>
      </p:ext>
    </p:extLst>
  </p:cSld>
  <p:clrMapOvr>
    <a:masterClrMapping/>
  </p:clrMapOvr>
  <p:transition spd="slow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45E8D4-C299-4E05-AC63-D59C9427C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85309"/>
          </a:xfrm>
        </p:spPr>
        <p:txBody>
          <a:bodyPr/>
          <a:lstStyle/>
          <a:p>
            <a:pPr marL="442913" indent="-442913" algn="just"/>
            <a:r>
              <a:rPr lang="es-PE" sz="2800" b="1" i="1" kern="1200" dirty="0">
                <a:solidFill>
                  <a:srgbClr val="4C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Qué tan buena es una persona </a:t>
            </a:r>
            <a:r>
              <a:rPr lang="es-PE" sz="2800" b="1" kern="1200" dirty="0">
                <a:solidFill>
                  <a:srgbClr val="4C2600"/>
                </a:solidFill>
                <a:latin typeface="Arial Narrow" panose="020B0606020202030204" pitchFamily="34" charset="0"/>
              </a:rPr>
              <a:t>en cuanto ser humano (no en una actividad u ocupación).</a:t>
            </a:r>
          </a:p>
          <a:p>
            <a:pPr marL="442913" indent="-442913" algn="just"/>
            <a:r>
              <a:rPr lang="es-PE" sz="2800" b="1" kern="1200" dirty="0">
                <a:solidFill>
                  <a:srgbClr val="4C2600"/>
                </a:solidFill>
                <a:latin typeface="Arial Narrow" panose="020B0606020202030204" pitchFamily="34" charset="0"/>
              </a:rPr>
              <a:t>Hace referencia a la </a:t>
            </a:r>
            <a:r>
              <a:rPr lang="es-PE" sz="2800" b="1" i="1" kern="1200" dirty="0">
                <a:solidFill>
                  <a:srgbClr val="4C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solvencia moral</a:t>
            </a:r>
            <a:r>
              <a:rPr lang="es-PE" sz="2800" b="1" kern="1200" dirty="0">
                <a:solidFill>
                  <a:srgbClr val="4C2600"/>
                </a:solidFill>
                <a:latin typeface="Arial Narrow" panose="020B0606020202030204" pitchFamily="34" charset="0"/>
              </a:rPr>
              <a:t>, a los valores y al carácter de la maestra.  </a:t>
            </a:r>
          </a:p>
          <a:p>
            <a:pPr marL="442913" indent="-442913" algn="just"/>
            <a:r>
              <a:rPr lang="es-PE" sz="2800" b="1" i="1" kern="1200" dirty="0">
                <a:solidFill>
                  <a:srgbClr val="800000"/>
                </a:solidFill>
                <a:latin typeface="Arial Narrow" panose="020B0606020202030204" pitchFamily="34" charset="0"/>
              </a:rPr>
              <a:t>¿Cuántas veces te han dicho que eres una buena persona (no “buena gente”)?... ¿Por qué razón o en que circunstancias te lo dijeron?... ¿Qué pensaste… ¿Cómo te sentiste?</a:t>
            </a:r>
            <a:endParaRPr lang="es-PE" sz="2800" i="1" dirty="0">
              <a:solidFill>
                <a:srgbClr val="800000"/>
              </a:solidFill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D955A0DF-B1C8-40A7-B623-10A6DC2C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5307" y="729406"/>
            <a:ext cx="4353391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4400" b="1" cap="none" spc="0" dirty="0">
                <a:ln/>
                <a:solidFill>
                  <a:srgbClr val="800000"/>
                </a:solidFill>
                <a:effectLst/>
                <a:latin typeface="Britannic Bold" panose="020B0903060703020204" pitchFamily="34" charset="0"/>
              </a:rPr>
              <a:t>Calidad humana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4052911C-271B-45FA-B169-BA9741BA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8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4D6C47D-831D-4BCE-BA25-C54B83FCAA89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3905614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B72D470-65F6-4D78-B5CD-A533BA551B8A}"/>
              </a:ext>
            </a:extLst>
          </p:cNvPr>
          <p:cNvSpPr/>
          <p:nvPr/>
        </p:nvSpPr>
        <p:spPr>
          <a:xfrm>
            <a:off x="2576945" y="515630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b="1" dirty="0">
                <a:solidFill>
                  <a:srgbClr val="800000"/>
                </a:solidFill>
                <a:latin typeface="Arial Narrow" panose="020B0606020202030204" pitchFamily="34" charset="0"/>
              </a:rPr>
              <a:t>.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41D6A2-2407-47FD-A98F-236E7D7C6259}"/>
              </a:ext>
            </a:extLst>
          </p:cNvPr>
          <p:cNvSpPr txBox="1">
            <a:spLocks/>
          </p:cNvSpPr>
          <p:nvPr/>
        </p:nvSpPr>
        <p:spPr>
          <a:xfrm>
            <a:off x="685800" y="1981200"/>
            <a:ext cx="7772400" cy="430876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ES" sz="2800" b="1" i="1" dirty="0">
                <a:solidFill>
                  <a:srgbClr val="4C2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Conjunto de condiciones y posibilidades que nos permiten vivir con bienestar y satisfacción</a:t>
            </a:r>
            <a:r>
              <a:rPr lang="es-PE" sz="2800" b="1" kern="1200" dirty="0">
                <a:solidFill>
                  <a:srgbClr val="4C2600"/>
                </a:solidFill>
                <a:latin typeface="Arial Narrow" panose="020B0606020202030204" pitchFamily="34" charset="0"/>
              </a:rPr>
              <a:t> </a:t>
            </a:r>
            <a:r>
              <a:rPr lang="es-PE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y</a:t>
            </a:r>
            <a:r>
              <a:rPr lang="es-PE" sz="2800" b="1" kern="1200" dirty="0">
                <a:solidFill>
                  <a:srgbClr val="4C2600"/>
                </a:solidFill>
                <a:latin typeface="Arial Narrow" panose="020B0606020202030204" pitchFamily="34" charset="0"/>
              </a:rPr>
              <a:t> desarrollar nuestro potencial.</a:t>
            </a:r>
          </a:p>
          <a:p>
            <a:pPr marL="442913" indent="-442913" algn="just">
              <a:spcBef>
                <a:spcPts val="0"/>
              </a:spcBef>
              <a:spcAft>
                <a:spcPts val="1200"/>
              </a:spcAft>
            </a:pP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Suficiencia económica, salud física y emocional, relaciones satisfactorias, adaptación al medio socio cultural y </a:t>
            </a:r>
            <a:r>
              <a:rPr lang="es-ES" sz="2800" b="1" i="1" dirty="0">
                <a:solidFill>
                  <a:srgbClr val="4C2600"/>
                </a:solidFill>
                <a:latin typeface="Arial Narrow" panose="020B0606020202030204" pitchFamily="34" charset="0"/>
              </a:rPr>
              <a:t>alegría de vivir </a:t>
            </a:r>
            <a:r>
              <a:rPr lang="es-ES" sz="2800" b="1" dirty="0">
                <a:solidFill>
                  <a:srgbClr val="4C2600"/>
                </a:solidFill>
                <a:latin typeface="Arial Narrow" panose="020B0606020202030204" pitchFamily="34" charset="0"/>
              </a:rPr>
              <a:t>(felicidad).</a:t>
            </a:r>
          </a:p>
          <a:p>
            <a:pPr marL="442913" indent="-442913" algn="just">
              <a:spcBef>
                <a:spcPts val="0"/>
              </a:spcBef>
            </a:pPr>
            <a:r>
              <a:rPr lang="es-ES" sz="2800" b="1" i="1" kern="1200" dirty="0">
                <a:solidFill>
                  <a:srgbClr val="800000"/>
                </a:solidFill>
                <a:latin typeface="Arial Narrow" panose="020B0606020202030204" pitchFamily="34" charset="0"/>
              </a:rPr>
              <a:t>¿Cómo está tu calidad de vida?... ¿Tienes algún déficit o insatisfacción?... ¿Desde hace cuánto tiempo?... ¿Qué  has hecho al respecto? </a:t>
            </a:r>
            <a:endParaRPr lang="es-PE" sz="2800" b="1" i="1" kern="1200" dirty="0">
              <a:solidFill>
                <a:srgbClr val="8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8609CEC-1372-44C5-8EAA-0610C82EADF8}"/>
              </a:ext>
            </a:extLst>
          </p:cNvPr>
          <p:cNvSpPr txBox="1">
            <a:spLocks/>
          </p:cNvSpPr>
          <p:nvPr/>
        </p:nvSpPr>
        <p:spPr>
          <a:xfrm>
            <a:off x="2525620" y="729406"/>
            <a:ext cx="4092768" cy="903387"/>
          </a:xfrm>
          <a:prstGeom prst="roundRect">
            <a:avLst>
              <a:gd name="adj" fmla="val 26432"/>
            </a:avLst>
          </a:prstGeom>
          <a:noFill/>
          <a:ln>
            <a:solidFill>
              <a:srgbClr val="4C2600"/>
            </a:solidFill>
          </a:ln>
        </p:spPr>
        <p:txBody>
          <a:bodyPr wrap="none" lIns="91440" tIns="45720" rIns="91440" bIns="45720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b="1" kern="0" dirty="0">
                <a:ln/>
                <a:solidFill>
                  <a:srgbClr val="800000"/>
                </a:solidFill>
                <a:latin typeface="Britannic Bold" panose="020B0903060703020204" pitchFamily="34" charset="0"/>
              </a:rPr>
              <a:t>Calidad de vida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96E10E25-8DF1-4282-BE54-0232EB00D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5715" y="6447193"/>
            <a:ext cx="492758" cy="374729"/>
          </a:xfrm>
        </p:spPr>
        <p:txBody>
          <a:bodyPr anchor="ctr"/>
          <a:lstStyle/>
          <a:p>
            <a:pPr algn="ctr"/>
            <a:fld id="{6E2D2B3B-882E-40F3-A32F-6DD516915044}" type="slidenum">
              <a:rPr lang="en-US" sz="1200" smtClean="0">
                <a:solidFill>
                  <a:srgbClr val="800000"/>
                </a:solidFill>
              </a:rPr>
              <a:pPr algn="ctr"/>
              <a:t>9</a:t>
            </a:fld>
            <a:endParaRPr lang="en-US" sz="1200" dirty="0">
              <a:solidFill>
                <a:srgbClr val="80000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49D294F-9434-4445-A162-EED1ECC6CB0D}"/>
              </a:ext>
            </a:extLst>
          </p:cNvPr>
          <p:cNvSpPr txBox="1"/>
          <p:nvPr/>
        </p:nvSpPr>
        <p:spPr>
          <a:xfrm>
            <a:off x="3485003" y="6503753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200" dirty="0">
                <a:solidFill>
                  <a:schemeClr val="tx2">
                    <a:lumMod val="75000"/>
                  </a:schemeClr>
                </a:solidFill>
              </a:rPr>
              <a:t>Lic. Jorge Zamudio B.</a:t>
            </a:r>
          </a:p>
        </p:txBody>
      </p:sp>
    </p:spTree>
    <p:extLst>
      <p:ext uri="{BB962C8B-B14F-4D97-AF65-F5344CB8AC3E}">
        <p14:creationId xmlns:p14="http://schemas.microsoft.com/office/powerpoint/2010/main" val="2141508293"/>
      </p:ext>
    </p:extLst>
  </p:cSld>
  <p:clrMapOvr>
    <a:masterClrMapping/>
  </p:clrMapOvr>
  <p:transition spd="slow">
    <p:zoom dir="in"/>
  </p:transition>
</p:sld>
</file>

<file path=ppt/theme/theme1.xml><?xml version="1.0" encoding="utf-8"?>
<a:theme xmlns:a="http://schemas.openxmlformats.org/drawingml/2006/main" name="Tema14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ostmoder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ostmoderno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moderno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moderno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moderno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moderno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moderno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moderno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4" id="{EEB5C767-25D2-4CCE-B7D3-0DFCE4448F0E}" vid="{373CBC78-7318-4587-B727-602EBE9022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Tema14</Template>
  <TotalTime>534</TotalTime>
  <Words>943</Words>
  <Application>Microsoft Office PowerPoint</Application>
  <PresentationFormat>Presentación en pantalla (4:3)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Arial Narrow</vt:lpstr>
      <vt:lpstr>Britannic Bold</vt:lpstr>
      <vt:lpstr>Calibri</vt:lpstr>
      <vt:lpstr>Courier New</vt:lpstr>
      <vt:lpstr>Times New Roman</vt:lpstr>
      <vt:lpstr>Wingdings</vt:lpstr>
      <vt:lpstr>Tema14</vt:lpstr>
      <vt:lpstr>¿Qué maestras para qué retos?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Calidad humana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jorge</dc:creator>
  <cp:lastModifiedBy> </cp:lastModifiedBy>
  <cp:revision>38</cp:revision>
  <dcterms:created xsi:type="dcterms:W3CDTF">2019-06-04T23:39:06Z</dcterms:created>
  <dcterms:modified xsi:type="dcterms:W3CDTF">2019-06-07T23:20:02Z</dcterms:modified>
</cp:coreProperties>
</file>